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7" r:id="rId4"/>
    <p:sldId id="258" r:id="rId5"/>
    <p:sldId id="259" r:id="rId6"/>
    <p:sldId id="260" r:id="rId7"/>
    <p:sldId id="261" r:id="rId8"/>
    <p:sldId id="263" r:id="rId9"/>
    <p:sldId id="262" r:id="rId10"/>
    <p:sldId id="274" r:id="rId11"/>
    <p:sldId id="275" r:id="rId12"/>
    <p:sldId id="276" r:id="rId13"/>
    <p:sldId id="277" r:id="rId14"/>
    <p:sldId id="279" r:id="rId15"/>
    <p:sldId id="280" r:id="rId16"/>
    <p:sldId id="264" r:id="rId17"/>
    <p:sldId id="271" r:id="rId18"/>
    <p:sldId id="272" r:id="rId19"/>
    <p:sldId id="273" r:id="rId20"/>
    <p:sldId id="269" r:id="rId21"/>
    <p:sldId id="265" r:id="rId22"/>
    <p:sldId id="278" r:id="rId23"/>
    <p:sldId id="266" r:id="rId24"/>
  </p:sldIdLst>
  <p:sldSz cx="18288000" cy="10287000"/>
  <p:notesSz cx="6858000" cy="9144000"/>
  <p:embeddedFontLst>
    <p:embeddedFont>
      <p:font typeface="Canva Sans" panose="020B0604020202020204" charset="0"/>
      <p:regular r:id="rId25"/>
    </p:embeddedFont>
    <p:embeddedFont>
      <p:font typeface="Canva Sans Bold" panose="020B0604020202020204" charset="0"/>
      <p:regular r:id="rId26"/>
    </p:embeddedFont>
    <p:embeddedFont>
      <p:font typeface="Red Hat Display Bold" panose="020B0604020202020204" charset="-18"/>
      <p:regular r:id="rId27"/>
    </p:embeddedFont>
    <p:embeddedFont>
      <p:font typeface="Rugrats Sans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802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7/7/2025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kap.gov.hu/arculat" TargetMode="External"/><Relationship Id="rId3" Type="http://schemas.openxmlformats.org/officeDocument/2006/relationships/image" Target="../media/image8.svg"/><Relationship Id="rId7" Type="http://schemas.openxmlformats.org/officeDocument/2006/relationships/hyperlink" Target="https://www.mvh.allamkincstar.gov.hu/tamogatasok-listazo/-/tamogatas/23108497/tajekoztatok/felhasznaloi-kezikonyv_kap-st-leader-helyi-felhivasok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-kerelem.mvh.allamkincstar.gov.hu/enter/" TargetMode="External"/><Relationship Id="rId5" Type="http://schemas.openxmlformats.org/officeDocument/2006/relationships/hyperlink" Target="https://e-kerelem.mvh.allamkincstar.gov.hu/enter/kapbongeszo/kapBongeszo.xhtml" TargetMode="External"/><Relationship Id="rId10" Type="http://schemas.openxmlformats.org/officeDocument/2006/relationships/image" Target="../media/image10.svg"/><Relationship Id="rId4" Type="http://schemas.openxmlformats.org/officeDocument/2006/relationships/image" Target="../media/image6.jpeg"/><Relationship Id="rId9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B0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7394709" cy="10287000"/>
            <a:chOff x="0" y="0"/>
            <a:chExt cx="9859612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t="3839" b="3839"/>
            <a:stretch>
              <a:fillRect/>
            </a:stretch>
          </p:blipFill>
          <p:spPr>
            <a:xfrm>
              <a:off x="0" y="0"/>
              <a:ext cx="9859612" cy="13716000"/>
            </a:xfrm>
            <a:prstGeom prst="rect">
              <a:avLst/>
            </a:prstGeom>
          </p:spPr>
        </p:pic>
      </p:grpSp>
      <p:grpSp>
        <p:nvGrpSpPr>
          <p:cNvPr id="4" name="Group 4"/>
          <p:cNvGrpSpPr/>
          <p:nvPr/>
        </p:nvGrpSpPr>
        <p:grpSpPr>
          <a:xfrm>
            <a:off x="9039125" y="6204548"/>
            <a:ext cx="7286606" cy="583655"/>
            <a:chOff x="0" y="0"/>
            <a:chExt cx="1919106" cy="15372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919106" cy="153720"/>
            </a:xfrm>
            <a:custGeom>
              <a:avLst/>
              <a:gdLst/>
              <a:ahLst/>
              <a:cxnLst/>
              <a:rect l="l" t="t" r="r" b="b"/>
              <a:pathLst>
                <a:path w="1919106" h="153720">
                  <a:moveTo>
                    <a:pt x="0" y="0"/>
                  </a:moveTo>
                  <a:lnTo>
                    <a:pt x="1919106" y="0"/>
                  </a:lnTo>
                  <a:lnTo>
                    <a:pt x="1919106" y="153720"/>
                  </a:lnTo>
                  <a:lnTo>
                    <a:pt x="0" y="153720"/>
                  </a:lnTo>
                  <a:close/>
                </a:path>
              </a:pathLst>
            </a:custGeom>
            <a:solidFill>
              <a:srgbClr val="DFE9CE"/>
            </a:solidFill>
          </p:spPr>
        </p:sp>
        <p:sp>
          <p:nvSpPr>
            <p:cNvPr id="6" name="TextBox 6"/>
            <p:cNvSpPr txBox="1"/>
            <p:nvPr/>
          </p:nvSpPr>
          <p:spPr>
            <a:xfrm>
              <a:off x="0" y="-38100"/>
              <a:ext cx="1919106" cy="1918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7" name="Freeform 7"/>
          <p:cNvSpPr/>
          <p:nvPr/>
        </p:nvSpPr>
        <p:spPr>
          <a:xfrm>
            <a:off x="7772400" y="8012939"/>
            <a:ext cx="2365616" cy="437639"/>
          </a:xfrm>
          <a:custGeom>
            <a:avLst/>
            <a:gdLst/>
            <a:ahLst/>
            <a:cxnLst/>
            <a:rect l="l" t="t" r="r" b="b"/>
            <a:pathLst>
              <a:path w="2365616" h="437639">
                <a:moveTo>
                  <a:pt x="0" y="0"/>
                </a:moveTo>
                <a:lnTo>
                  <a:pt x="2365616" y="0"/>
                </a:lnTo>
                <a:lnTo>
                  <a:pt x="2365616" y="437638"/>
                </a:lnTo>
                <a:lnTo>
                  <a:pt x="0" y="4376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106531" y="0"/>
            <a:ext cx="3181469" cy="2396561"/>
          </a:xfrm>
          <a:custGeom>
            <a:avLst/>
            <a:gdLst/>
            <a:ahLst/>
            <a:cxnLst/>
            <a:rect l="l" t="t" r="r" b="b"/>
            <a:pathLst>
              <a:path w="3183880" h="2750077">
                <a:moveTo>
                  <a:pt x="0" y="0"/>
                </a:moveTo>
                <a:lnTo>
                  <a:pt x="3183880" y="0"/>
                </a:lnTo>
                <a:lnTo>
                  <a:pt x="3183880" y="2750077"/>
                </a:lnTo>
                <a:lnTo>
                  <a:pt x="0" y="275007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576438" y="7521628"/>
            <a:ext cx="2341233" cy="2396561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3" y="0"/>
                </a:lnTo>
                <a:lnTo>
                  <a:pt x="2341233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8479575" y="4748687"/>
            <a:ext cx="8001630" cy="785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04"/>
              </a:lnSpc>
              <a:spcBef>
                <a:spcPct val="0"/>
              </a:spcBef>
            </a:pPr>
            <a:r>
              <a:rPr lang="en-US" sz="3931" dirty="0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KAP-RD57-002-2-25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81613" y="1952974"/>
            <a:ext cx="8001630" cy="2316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04"/>
              </a:lnSpc>
              <a:spcBef>
                <a:spcPct val="0"/>
              </a:spcBef>
            </a:pPr>
            <a:r>
              <a:rPr lang="en-US" sz="44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Bakonyi települések megújítása, közösségi élettér és szolgáltatások fejlesztése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479575" y="6197807"/>
            <a:ext cx="8405706" cy="597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4"/>
              </a:lnSpc>
              <a:spcBef>
                <a:spcPct val="0"/>
              </a:spcBef>
            </a:pPr>
            <a:r>
              <a:rPr lang="en-US" sz="2996" dirty="0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Felhívás összefoglaló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2F3A9D-15DA-8436-FF5D-82D7750FF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9862D1C-DF3C-5D30-1822-FE5593492827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EB4B270D-79C2-7803-28CB-ADEA3378A6D5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408555B-8EC8-EF3E-70B8-D09806BAF104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565CB92-1426-71A9-DB38-E05CD9EAEF1A}"/>
              </a:ext>
            </a:extLst>
          </p:cNvPr>
          <p:cNvSpPr/>
          <p:nvPr/>
        </p:nvSpPr>
        <p:spPr>
          <a:xfrm>
            <a:off x="16078200" y="0"/>
            <a:ext cx="2209800" cy="194310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6FD7CE87-2EA1-C76A-8A23-13D2F17598E3}"/>
              </a:ext>
            </a:extLst>
          </p:cNvPr>
          <p:cNvSpPr/>
          <p:nvPr/>
        </p:nvSpPr>
        <p:spPr>
          <a:xfrm>
            <a:off x="16241906" y="7632999"/>
            <a:ext cx="1882388" cy="1778178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321E4E60-C3CC-CA2D-C4DB-7B510E1A9A0D}"/>
              </a:ext>
            </a:extLst>
          </p:cNvPr>
          <p:cNvSpPr txBox="1"/>
          <p:nvPr/>
        </p:nvSpPr>
        <p:spPr>
          <a:xfrm>
            <a:off x="779308" y="466717"/>
            <a:ext cx="15146492" cy="901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b="1" kern="100" dirty="0">
                <a:effectLst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II. Hatósági engedélyeztetéssel, dokumentumokkal kapcsolatos elvárások:</a:t>
            </a:r>
            <a:r>
              <a:rPr lang="hu-HU" sz="2800" kern="100" dirty="0">
                <a:effectLst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(Felhívás 3.3. A művelet műszaki, szakmai tartalmával kapcsolatos elvárások)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CF98BFF-DA0D-FB08-A06A-5A1411BAADE2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B96499E2-5321-F7D6-57A7-3E9C0FBB7AE8}"/>
              </a:ext>
            </a:extLst>
          </p:cNvPr>
          <p:cNvGrpSpPr/>
          <p:nvPr/>
        </p:nvGrpSpPr>
        <p:grpSpPr>
          <a:xfrm>
            <a:off x="779308" y="1391925"/>
            <a:ext cx="15298892" cy="7750406"/>
            <a:chOff x="0" y="-36913"/>
            <a:chExt cx="3846340" cy="782187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CEF025D-8782-A413-F59B-9A087C17126D}"/>
                </a:ext>
              </a:extLst>
            </p:cNvPr>
            <p:cNvSpPr/>
            <p:nvPr/>
          </p:nvSpPr>
          <p:spPr>
            <a:xfrm>
              <a:off x="0" y="0"/>
              <a:ext cx="3846340" cy="705987"/>
            </a:xfrm>
            <a:custGeom>
              <a:avLst/>
              <a:gdLst/>
              <a:ahLst/>
              <a:cxnLst/>
              <a:rect l="l" t="t" r="r" b="b"/>
              <a:pathLst>
                <a:path w="3846340" h="705987">
                  <a:moveTo>
                    <a:pt x="27036" y="0"/>
                  </a:moveTo>
                  <a:lnTo>
                    <a:pt x="3819303" y="0"/>
                  </a:lnTo>
                  <a:cubicBezTo>
                    <a:pt x="3834235" y="0"/>
                    <a:pt x="3846340" y="12104"/>
                    <a:pt x="3846340" y="27036"/>
                  </a:cubicBezTo>
                  <a:lnTo>
                    <a:pt x="3846340" y="678951"/>
                  </a:lnTo>
                  <a:cubicBezTo>
                    <a:pt x="3846340" y="686121"/>
                    <a:pt x="3843491" y="692998"/>
                    <a:pt x="3838421" y="698068"/>
                  </a:cubicBezTo>
                  <a:cubicBezTo>
                    <a:pt x="3833351" y="703138"/>
                    <a:pt x="3826474" y="705987"/>
                    <a:pt x="3819303" y="705987"/>
                  </a:cubicBezTo>
                  <a:lnTo>
                    <a:pt x="27036" y="705987"/>
                  </a:lnTo>
                  <a:cubicBezTo>
                    <a:pt x="12104" y="705987"/>
                    <a:pt x="0" y="693882"/>
                    <a:pt x="0" y="678951"/>
                  </a:cubicBezTo>
                  <a:lnTo>
                    <a:pt x="0" y="27036"/>
                  </a:lnTo>
                  <a:cubicBezTo>
                    <a:pt x="0" y="12104"/>
                    <a:pt x="12104" y="0"/>
                    <a:pt x="27036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BCE8E50-577A-86F4-8F4E-388B88808E5B}"/>
                </a:ext>
              </a:extLst>
            </p:cNvPr>
            <p:cNvSpPr txBox="1"/>
            <p:nvPr/>
          </p:nvSpPr>
          <p:spPr>
            <a:xfrm>
              <a:off x="0" y="-36913"/>
              <a:ext cx="3846340" cy="78218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>
                <a:spcBef>
                  <a:spcPts val="1800"/>
                </a:spcBef>
              </a:pP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1. </a:t>
              </a:r>
              <a:r>
                <a:rPr lang="hu-HU" sz="2200" b="1" dirty="0">
                  <a:solidFill>
                    <a:schemeClr val="bg1"/>
                  </a:solidFill>
                  <a:latin typeface="Canva Sans" panose="020B0604020202020204" charset="0"/>
                </a:rPr>
                <a:t>Építési tevékenység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 </a:t>
              </a:r>
              <a:r>
                <a:rPr lang="hu-HU" sz="2200" i="1" dirty="0">
                  <a:solidFill>
                    <a:schemeClr val="bg1"/>
                  </a:solidFill>
                  <a:latin typeface="Canva Sans" panose="020B0604020202020204" charset="0"/>
                </a:rPr>
                <a:t>a </a:t>
              </a:r>
              <a:r>
                <a:rPr lang="hu-HU" sz="2200" i="1" u="sng" dirty="0">
                  <a:solidFill>
                    <a:schemeClr val="bg1"/>
                  </a:solidFill>
                  <a:latin typeface="Canva Sans" panose="020B0604020202020204" charset="0"/>
                </a:rPr>
                <a:t>támogatási kérelemhez</a:t>
              </a:r>
              <a:r>
                <a:rPr lang="hu-HU" sz="2200" i="1" dirty="0">
                  <a:solidFill>
                    <a:schemeClr val="bg1"/>
                  </a:solidFill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a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kedvezményezett nevére szóló építészeti-műszaki tervdokumentációt</a:t>
              </a:r>
              <a:r>
                <a:rPr lang="hu-HU" sz="2200" dirty="0">
                  <a:solidFill>
                    <a:srgbClr val="FFFF00"/>
                  </a:solidFill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csatolni kell. Építési tevékenység esetén a támogatási kérelemhez csatolni </a:t>
              </a:r>
              <a:r>
                <a:rPr lang="hu-HU" sz="2200">
                  <a:solidFill>
                    <a:schemeClr val="bg1"/>
                  </a:solidFill>
                  <a:latin typeface="Canva Sans" panose="020B0604020202020204" charset="0"/>
                </a:rPr>
                <a:t>szükséges a </a:t>
              </a:r>
              <a:r>
                <a:rPr lang="hu-HU" sz="2200" u="sng">
                  <a:solidFill>
                    <a:srgbClr val="FFFF00"/>
                  </a:solidFill>
                  <a:latin typeface="Canva Sans" panose="020B0604020202020204" charset="0"/>
                </a:rPr>
                <a:t>felhívás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6. melléklete szerinti nyilatkozatot</a:t>
              </a:r>
              <a:r>
                <a:rPr lang="hu-HU" sz="2200" dirty="0">
                  <a:latin typeface="Canva Sans" panose="020B0604020202020204" charset="0"/>
                </a:rPr>
                <a:t>.</a:t>
              </a:r>
            </a:p>
            <a:p>
              <a:pPr>
                <a:spcBef>
                  <a:spcPts val="1800"/>
                </a:spcBef>
              </a:pP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2. </a:t>
              </a:r>
              <a:r>
                <a:rPr lang="hu-HU" sz="2200" b="1" dirty="0">
                  <a:solidFill>
                    <a:schemeClr val="bg1"/>
                  </a:solidFill>
                  <a:latin typeface="Canva Sans" panose="020B0604020202020204" charset="0"/>
                </a:rPr>
                <a:t>Engedélyköteles építési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 és/vagy bányakapitánysági </a:t>
              </a:r>
              <a:r>
                <a:rPr lang="hu-HU" sz="2200" b="1" dirty="0">
                  <a:solidFill>
                    <a:schemeClr val="bg1"/>
                  </a:solidFill>
                  <a:latin typeface="Canva Sans" panose="020B0604020202020204" charset="0"/>
                </a:rPr>
                <a:t>tevékenység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 esetén az </a:t>
              </a:r>
              <a:r>
                <a:rPr lang="hu-HU" sz="2200" i="1" u="sng" dirty="0">
                  <a:solidFill>
                    <a:schemeClr val="bg1"/>
                  </a:solidFill>
                  <a:latin typeface="Canva Sans" panose="020B0604020202020204" charset="0"/>
                </a:rPr>
                <a:t>első érintett kifizetési kérelemhez</a:t>
              </a:r>
              <a:r>
                <a:rPr lang="hu-HU" sz="2200" i="1" dirty="0">
                  <a:solidFill>
                    <a:schemeClr val="bg1"/>
                  </a:solidFill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mellékelni kell a kedvezményezett nevére szóló végleges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építési</a:t>
              </a:r>
              <a:r>
                <a:rPr lang="hu-HU" sz="2200" dirty="0">
                  <a:solidFill>
                    <a:srgbClr val="FFFF00"/>
                  </a:solidFill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és/vagy bányakapitánysági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engedélyt</a:t>
              </a:r>
              <a:r>
                <a:rPr lang="hu-HU" sz="2200" dirty="0"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a hozzá kapcsolódó</a:t>
              </a:r>
              <a:r>
                <a:rPr lang="hu-HU" sz="2200" dirty="0">
                  <a:latin typeface="Canva Sans" panose="020B0604020202020204" charset="0"/>
                </a:rPr>
                <a:t>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engedélyezési záradékkal ellátott építészeti-műszaki tervdokumentációval</a:t>
              </a:r>
              <a:r>
                <a:rPr lang="hu-HU" sz="2200" dirty="0">
                  <a:solidFill>
                    <a:srgbClr val="FFFF00"/>
                  </a:solidFill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együtt (ha korábban nem került benyújtásra). </a:t>
              </a:r>
            </a:p>
            <a:p>
              <a:pPr>
                <a:spcBef>
                  <a:spcPts val="1800"/>
                </a:spcBef>
              </a:pP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3. </a:t>
              </a:r>
              <a:r>
                <a:rPr lang="hu-HU" sz="2200" b="1" dirty="0">
                  <a:solidFill>
                    <a:schemeClr val="bg1"/>
                  </a:solidFill>
                  <a:latin typeface="Canva Sans" panose="020B0604020202020204" charset="0"/>
                </a:rPr>
                <a:t>Engedélyköteles építési tevékenység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 esetén a </a:t>
              </a:r>
              <a:r>
                <a:rPr lang="hu-HU" sz="2200" i="1" u="sng" dirty="0">
                  <a:solidFill>
                    <a:schemeClr val="bg1"/>
                  </a:solidFill>
                  <a:latin typeface="Canva Sans" panose="020B0604020202020204" charset="0"/>
                </a:rPr>
                <a:t>záró kifizetési kérelemhez</a:t>
              </a:r>
              <a:r>
                <a:rPr lang="hu-HU" sz="2200" i="1" dirty="0">
                  <a:solidFill>
                    <a:schemeClr val="bg1"/>
                  </a:solidFill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mellékelni kell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a végleges használatbavételi engedélyt</a:t>
              </a:r>
              <a:r>
                <a:rPr lang="hu-HU" sz="2200" dirty="0">
                  <a:solidFill>
                    <a:srgbClr val="FFFF00"/>
                  </a:solidFill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vagy hatósági igazolást arról, hogy a hatóság a használatbavételt tudomásul vette. </a:t>
              </a:r>
            </a:p>
            <a:p>
              <a:pPr>
                <a:spcBef>
                  <a:spcPts val="1800"/>
                </a:spcBef>
              </a:pP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4. </a:t>
              </a:r>
              <a:r>
                <a:rPr lang="hu-HU" sz="2200" b="1" dirty="0">
                  <a:solidFill>
                    <a:schemeClr val="bg1"/>
                  </a:solidFill>
                  <a:latin typeface="Canva Sans" panose="020B0604020202020204" charset="0"/>
                </a:rPr>
                <a:t>Nem engedélyköteles építési tevékenység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 esetén a </a:t>
              </a:r>
              <a:r>
                <a:rPr lang="hu-HU" sz="2200" i="1" u="sng" dirty="0">
                  <a:solidFill>
                    <a:schemeClr val="bg1"/>
                  </a:solidFill>
                  <a:latin typeface="Canva Sans" panose="020B0604020202020204" charset="0"/>
                </a:rPr>
                <a:t>záró kifizetési kérelemhez</a:t>
              </a:r>
              <a:r>
                <a:rPr lang="hu-HU" sz="2200" i="1" dirty="0">
                  <a:solidFill>
                    <a:schemeClr val="bg1"/>
                  </a:solidFill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mellékelni kell a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műszaki átadás-átvételi jegyzőkönyvet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, hibalista esetén a műszaki ellenőr teljesítésigazolásával a teljes körű javításról. </a:t>
              </a:r>
            </a:p>
            <a:p>
              <a:pPr algn="just">
                <a:lnSpc>
                  <a:spcPct val="107000"/>
                </a:lnSpc>
                <a:spcBef>
                  <a:spcPts val="1800"/>
                </a:spcBef>
                <a:spcAft>
                  <a:spcPts val="800"/>
                </a:spcAft>
              </a:pPr>
              <a:r>
                <a:rPr lang="hu-HU" sz="2200" kern="100" dirty="0">
                  <a:solidFill>
                    <a:schemeClr val="bg1"/>
                  </a:solidFill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r>
                <a:rPr lang="hu-HU" sz="2200" b="1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Építéssel járó művelet esetén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az adott szakterületre jogosultsággal rendelkező </a:t>
              </a:r>
              <a:r>
                <a:rPr lang="hu-HU" sz="2200" b="1" u="sng" kern="100" dirty="0">
                  <a:solidFill>
                    <a:srgbClr val="FFFF00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műszaki ellenőr</a:t>
              </a:r>
              <a:r>
                <a:rPr lang="hu-HU" sz="2200" kern="100" dirty="0">
                  <a:solidFill>
                    <a:srgbClr val="FFFF00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alkalmazása, </a:t>
              </a:r>
              <a:r>
                <a:rPr lang="hu-HU" sz="2200" u="sng" kern="100" dirty="0">
                  <a:solidFill>
                    <a:srgbClr val="FFFF00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építési és felmérési napló vezetése</a:t>
              </a:r>
              <a:r>
                <a:rPr lang="hu-HU" sz="2200" kern="100" dirty="0">
                  <a:solidFill>
                    <a:srgbClr val="FFFF00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kötelező. Ha az építési tevékenység nem építési engedélyköteles és/vagy az építőipari kivitelezési tevékenységről szóló 191/2009. (IX. 15.) Korm. rendelet alapján nem állna fenn az építésinapló-vezetési kötelezettség, akkor az építési és felmérési napló elektronikusan vagy papír alapon is vezethető. </a:t>
              </a:r>
            </a:p>
            <a:p>
              <a:endParaRPr lang="hu-HU" dirty="0"/>
            </a:p>
          </p:txBody>
        </p:sp>
      </p:grpSp>
    </p:spTree>
    <p:extLst>
      <p:ext uri="{BB962C8B-B14F-4D97-AF65-F5344CB8AC3E}">
        <p14:creationId xmlns:p14="http://schemas.microsoft.com/office/powerpoint/2010/main" val="119196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5BE44EE-97D1-BC0D-4132-ED92DC633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1BFAF875-8D4A-A9BA-1CC5-FF4544053005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88779A3-EE4E-F382-EA78-8B3D70937BC1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1E9B53FD-64CA-EA9E-DD9C-2D877040CB73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BC9230B1-028E-18AE-9E55-787A657C6120}"/>
              </a:ext>
            </a:extLst>
          </p:cNvPr>
          <p:cNvSpPr/>
          <p:nvPr/>
        </p:nvSpPr>
        <p:spPr>
          <a:xfrm>
            <a:off x="15621000" y="0"/>
            <a:ext cx="2667000" cy="2412522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06895EFE-216B-2A08-6A24-75DEA5E090CE}"/>
              </a:ext>
            </a:extLst>
          </p:cNvPr>
          <p:cNvSpPr/>
          <p:nvPr/>
        </p:nvSpPr>
        <p:spPr>
          <a:xfrm>
            <a:off x="16230600" y="7581899"/>
            <a:ext cx="1893694" cy="1829277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867C738-0763-80C0-0E34-5920008BB935}"/>
              </a:ext>
            </a:extLst>
          </p:cNvPr>
          <p:cNvSpPr txBox="1"/>
          <p:nvPr/>
        </p:nvSpPr>
        <p:spPr>
          <a:xfrm>
            <a:off x="808337" y="1124799"/>
            <a:ext cx="15146492" cy="901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II. Hatósági engedélyeztetéssel, dokumentumokkal kapcsolatos elvárások:</a:t>
            </a:r>
            <a:r>
              <a:rPr kumimoji="0" lang="hu-HU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(Felhívás 3.3. A művelet műszaki, szakmai tartalmával kapcsolatos elvárások)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A91CE9B3-5321-F5D1-1858-3665FF694D64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8B42FCC9-2280-8C5D-C15C-3B3FC9D7FD80}"/>
              </a:ext>
            </a:extLst>
          </p:cNvPr>
          <p:cNvGrpSpPr/>
          <p:nvPr/>
        </p:nvGrpSpPr>
        <p:grpSpPr>
          <a:xfrm>
            <a:off x="732137" y="2312761"/>
            <a:ext cx="15298892" cy="7524090"/>
            <a:chOff x="0" y="0"/>
            <a:chExt cx="3846340" cy="79019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9C22E6C4-9CF4-12DC-0FC8-CC4631187585}"/>
                </a:ext>
              </a:extLst>
            </p:cNvPr>
            <p:cNvSpPr/>
            <p:nvPr/>
          </p:nvSpPr>
          <p:spPr>
            <a:xfrm>
              <a:off x="0" y="0"/>
              <a:ext cx="3846340" cy="705987"/>
            </a:xfrm>
            <a:custGeom>
              <a:avLst/>
              <a:gdLst/>
              <a:ahLst/>
              <a:cxnLst/>
              <a:rect l="l" t="t" r="r" b="b"/>
              <a:pathLst>
                <a:path w="3846340" h="705987">
                  <a:moveTo>
                    <a:pt x="27036" y="0"/>
                  </a:moveTo>
                  <a:lnTo>
                    <a:pt x="3819303" y="0"/>
                  </a:lnTo>
                  <a:cubicBezTo>
                    <a:pt x="3834235" y="0"/>
                    <a:pt x="3846340" y="12104"/>
                    <a:pt x="3846340" y="27036"/>
                  </a:cubicBezTo>
                  <a:lnTo>
                    <a:pt x="3846340" y="678951"/>
                  </a:lnTo>
                  <a:cubicBezTo>
                    <a:pt x="3846340" y="686121"/>
                    <a:pt x="3843491" y="692998"/>
                    <a:pt x="3838421" y="698068"/>
                  </a:cubicBezTo>
                  <a:cubicBezTo>
                    <a:pt x="3833351" y="703138"/>
                    <a:pt x="3826474" y="705987"/>
                    <a:pt x="3819303" y="705987"/>
                  </a:cubicBezTo>
                  <a:lnTo>
                    <a:pt x="27036" y="705987"/>
                  </a:lnTo>
                  <a:cubicBezTo>
                    <a:pt x="12104" y="705987"/>
                    <a:pt x="0" y="693882"/>
                    <a:pt x="0" y="678951"/>
                  </a:cubicBezTo>
                  <a:lnTo>
                    <a:pt x="0" y="27036"/>
                  </a:lnTo>
                  <a:cubicBezTo>
                    <a:pt x="0" y="12104"/>
                    <a:pt x="12104" y="0"/>
                    <a:pt x="27036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B92C5EE2-1FD9-8A8E-A3E8-839BBE7C369E}"/>
                </a:ext>
              </a:extLst>
            </p:cNvPr>
            <p:cNvSpPr txBox="1"/>
            <p:nvPr/>
          </p:nvSpPr>
          <p:spPr>
            <a:xfrm>
              <a:off x="0" y="20"/>
              <a:ext cx="3846340" cy="790179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hu-HU" sz="2200" kern="100" dirty="0">
                  <a:solidFill>
                    <a:schemeClr val="bg1"/>
                  </a:solidFill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6. 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Ha a művelet megvalósítása tartalmaz </a:t>
              </a:r>
              <a:r>
                <a:rPr lang="hu-HU" sz="2200" b="1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vízjogi engedélyköteles beruházás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t, akkor a </a:t>
              </a:r>
              <a:r>
                <a:rPr lang="hu-HU" sz="2200" i="1" u="sng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támogatási kérelem benyújtásakor</a:t>
              </a:r>
              <a:r>
                <a:rPr lang="hu-HU" sz="2200" i="1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elegendő a vízjogi engedély iránti eljárás </a:t>
              </a:r>
              <a:r>
                <a:rPr lang="hu-HU" sz="2200" u="sng" kern="100" dirty="0">
                  <a:solidFill>
                    <a:srgbClr val="FFFF00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megindítását igazoló dokumentumot</a:t>
              </a:r>
              <a:r>
                <a:rPr lang="hu-HU" sz="2200" kern="100" dirty="0">
                  <a:solidFill>
                    <a:srgbClr val="FFFF00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benyújtani.</a:t>
              </a:r>
              <a:r>
                <a:rPr lang="hu-HU" sz="2200" kern="100" dirty="0"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Legkésőbb az </a:t>
              </a:r>
              <a:r>
                <a:rPr lang="hu-HU" sz="2200" i="1" u="sng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első érintett kifizetési kérelemhez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mellékelni kell a </a:t>
              </a:r>
              <a:r>
                <a:rPr lang="hu-HU" sz="2200" u="sng" kern="100" dirty="0">
                  <a:solidFill>
                    <a:srgbClr val="FFFF00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végleges vízjogi létesítési engedélyt és a záradékolt építészeti - műszaki tervdokumentációt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A </a:t>
              </a:r>
              <a:r>
                <a:rPr lang="hu-HU" sz="2200" i="1" u="sng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záró kifizetési kérelemhez</a:t>
              </a:r>
              <a:r>
                <a:rPr lang="hu-HU" sz="2200" i="1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mellékelni kell a </a:t>
              </a:r>
              <a:r>
                <a:rPr lang="hu-HU" sz="2200" u="sng" kern="100" dirty="0">
                  <a:solidFill>
                    <a:srgbClr val="FFFF00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végleges vízjogi üzemeltetési engedélyt</a:t>
              </a:r>
              <a:r>
                <a:rPr lang="hu-HU" sz="2200" kern="100" dirty="0">
                  <a:solidFill>
                    <a:srgbClr val="FFFF00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hu-HU" sz="2200" kern="100" dirty="0">
                  <a:solidFill>
                    <a:schemeClr val="bg1"/>
                  </a:solidFill>
                  <a:effectLst/>
                  <a:latin typeface="Canva Sans" panose="020B060402020202020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vagy a vízügyi hatóság igazolását/nyilatkozatát arról, hogy a vízügyi hatóság nyilvántartásában szerepel az objektum annak azonosítószáma alapján, és a használatbavételét/az üzemeltetését tudomásul vette. Ennek hiányában az üzemeltetési engedélyezési kérelem vagy a használatbavétel/az üzemeltetés tudomásul vétele iránti kérelem benyújtására vonatkozó igazolás/nyilatkozat csatolása szükséges. Nem engedélyköteles vízjogi tevékenység esetén az első érintett kérelemhez mellékelni kell a bejelentési kötelezettség teljesítéséről, és annak vízügyi hatóság részéről történő elfogadásáról szóló igazolást/nyilatkozatot.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7. </a:t>
              </a:r>
              <a:r>
                <a:rPr lang="hu-HU" sz="2200" b="1" dirty="0">
                  <a:solidFill>
                    <a:schemeClr val="bg1"/>
                  </a:solidFill>
                  <a:latin typeface="Canva Sans" panose="020B0604020202020204" charset="0"/>
                </a:rPr>
                <a:t>Akadálymentesítés tevékenység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 megvalósítása esetén, az építészeti-műszaki tervdokumentáció mellé csatolni szükséges a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foglalkoztatási rehabilitációs humán és műszaki szaktanácsadó, és/vagy rehabilitációs környezettervező szakmérnök/szakértő nyilatkozatát</a:t>
              </a:r>
              <a:r>
                <a:rPr lang="hu-HU" sz="2200" dirty="0"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arról, hogy az akadálymentesítés megfelel a hatályos a településrendezési és építési követelmények alapszabályzatáról szóló 280/2024. (IX.30.) Korm. rendeletben (a továbbiakban: TÉKA) foglalt követelményeknek, valamint az akadálymentesítés átalakítási tervét is alá kell támasztani szakvéleménnyel. </a:t>
              </a:r>
            </a:p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endParaRPr lang="hu-HU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250390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9E08EC-438B-5289-CA37-55EE2769AA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DC8D68A-496F-7F19-9A9D-A0335A9BBA97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79C03594-8157-0176-0A91-9964A9D283ED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7DF8987-255B-09D5-1357-AA3A5CB5E126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F3B156F4-1621-1A53-965D-6F47A48C6B54}"/>
              </a:ext>
            </a:extLst>
          </p:cNvPr>
          <p:cNvSpPr/>
          <p:nvPr/>
        </p:nvSpPr>
        <p:spPr>
          <a:xfrm>
            <a:off x="16078200" y="0"/>
            <a:ext cx="2209800" cy="194310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ACDA7D63-6D05-5D02-5C9A-B4FE01A10357}"/>
              </a:ext>
            </a:extLst>
          </p:cNvPr>
          <p:cNvSpPr/>
          <p:nvPr/>
        </p:nvSpPr>
        <p:spPr>
          <a:xfrm>
            <a:off x="16241906" y="7632999"/>
            <a:ext cx="1882388" cy="1778178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9550F42E-175C-E59B-E5B0-A9F543F970D4}"/>
              </a:ext>
            </a:extLst>
          </p:cNvPr>
          <p:cNvSpPr txBox="1"/>
          <p:nvPr/>
        </p:nvSpPr>
        <p:spPr>
          <a:xfrm>
            <a:off x="779308" y="466717"/>
            <a:ext cx="15146492" cy="901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II. Hatósági engedélyeztetéssel, dokumentumokkal kapcsolatos elvárások:</a:t>
            </a:r>
            <a:r>
              <a:rPr kumimoji="0" lang="hu-HU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(Felhívás 3.3. A művelet műszaki, szakmai tartalmával kapcsolatos elvárások)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31959995-0D24-9E2A-5851-B3F7D2A88037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C5BC7FF6-017E-9D6F-ECD6-0BD39C2344EE}"/>
              </a:ext>
            </a:extLst>
          </p:cNvPr>
          <p:cNvGrpSpPr/>
          <p:nvPr/>
        </p:nvGrpSpPr>
        <p:grpSpPr>
          <a:xfrm>
            <a:off x="779308" y="1391925"/>
            <a:ext cx="15298892" cy="7750406"/>
            <a:chOff x="0" y="-36913"/>
            <a:chExt cx="3846340" cy="782187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F0C52A93-867E-61D8-505B-F582AD2628C0}"/>
                </a:ext>
              </a:extLst>
            </p:cNvPr>
            <p:cNvSpPr/>
            <p:nvPr/>
          </p:nvSpPr>
          <p:spPr>
            <a:xfrm>
              <a:off x="0" y="0"/>
              <a:ext cx="3846340" cy="705987"/>
            </a:xfrm>
            <a:custGeom>
              <a:avLst/>
              <a:gdLst/>
              <a:ahLst/>
              <a:cxnLst/>
              <a:rect l="l" t="t" r="r" b="b"/>
              <a:pathLst>
                <a:path w="3846340" h="705987">
                  <a:moveTo>
                    <a:pt x="27036" y="0"/>
                  </a:moveTo>
                  <a:lnTo>
                    <a:pt x="3819303" y="0"/>
                  </a:lnTo>
                  <a:cubicBezTo>
                    <a:pt x="3834235" y="0"/>
                    <a:pt x="3846340" y="12104"/>
                    <a:pt x="3846340" y="27036"/>
                  </a:cubicBezTo>
                  <a:lnTo>
                    <a:pt x="3846340" y="678951"/>
                  </a:lnTo>
                  <a:cubicBezTo>
                    <a:pt x="3846340" y="686121"/>
                    <a:pt x="3843491" y="692998"/>
                    <a:pt x="3838421" y="698068"/>
                  </a:cubicBezTo>
                  <a:cubicBezTo>
                    <a:pt x="3833351" y="703138"/>
                    <a:pt x="3826474" y="705987"/>
                    <a:pt x="3819303" y="705987"/>
                  </a:cubicBezTo>
                  <a:lnTo>
                    <a:pt x="27036" y="705987"/>
                  </a:lnTo>
                  <a:cubicBezTo>
                    <a:pt x="12104" y="705987"/>
                    <a:pt x="0" y="693882"/>
                    <a:pt x="0" y="678951"/>
                  </a:cubicBezTo>
                  <a:lnTo>
                    <a:pt x="0" y="27036"/>
                  </a:lnTo>
                  <a:cubicBezTo>
                    <a:pt x="0" y="12104"/>
                    <a:pt x="12104" y="0"/>
                    <a:pt x="27036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27145067-E98D-F870-25B6-6EA95287E949}"/>
                </a:ext>
              </a:extLst>
            </p:cNvPr>
            <p:cNvSpPr txBox="1"/>
            <p:nvPr/>
          </p:nvSpPr>
          <p:spPr>
            <a:xfrm>
              <a:off x="0" y="-36913"/>
              <a:ext cx="3846340" cy="78218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just">
                <a:spcBef>
                  <a:spcPts val="1800"/>
                </a:spcBef>
              </a:pP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8. </a:t>
              </a:r>
              <a:r>
                <a:rPr lang="hu-HU" sz="2200" b="1" dirty="0">
                  <a:solidFill>
                    <a:schemeClr val="bg1"/>
                  </a:solidFill>
                  <a:latin typeface="Canva Sans" panose="020B0604020202020204" charset="0"/>
                </a:rPr>
                <a:t>Csak szereléssel járó technológiák beszerzése, csak szereléssel járó fejlesztések esetén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 (például: lámpacsere) elegendő a</a:t>
              </a:r>
              <a:r>
                <a:rPr lang="hu-HU" sz="2200" dirty="0">
                  <a:latin typeface="Canva Sans" panose="020B0604020202020204" charset="0"/>
                </a:rPr>
                <a:t>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technológiai leírás és a megvalósítási helyet ábrázoló helyszínrajz, valamint vázrajz benyújtása</a:t>
              </a:r>
              <a:r>
                <a:rPr lang="hu-HU" sz="2200" dirty="0">
                  <a:latin typeface="Canva Sans" panose="020B0604020202020204" charset="0"/>
                </a:rPr>
                <a:t>,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építészeti-műszaki tervdokumentáció benyújtására nincs szükség. Adott technológia vagy fejlesztés esetében - amennyiben a technológiai leírás nem tartalmazza -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tervezői, kivitelezői vagy forgalmazói nyilatkozatot</a:t>
              </a:r>
              <a:r>
                <a:rPr lang="hu-HU" sz="2200" dirty="0">
                  <a:solidFill>
                    <a:srgbClr val="FFFF00"/>
                  </a:solidFill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kell arról benyújtani, hogy az adott tevékenység megvalósítása csak szereléssel jár, építési elemeket nem tartalmaz. </a:t>
              </a:r>
            </a:p>
            <a:p>
              <a:pPr algn="just">
                <a:spcBef>
                  <a:spcPts val="1800"/>
                </a:spcBef>
              </a:pP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9. </a:t>
              </a:r>
              <a:r>
                <a:rPr lang="hu-HU" sz="2200" b="1" dirty="0">
                  <a:solidFill>
                    <a:schemeClr val="bg1"/>
                  </a:solidFill>
                  <a:latin typeface="Canva Sans" panose="020B0604020202020204" charset="0"/>
                </a:rPr>
                <a:t>Csak szereléssel járó technológiák beszerzése esetén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rgbClr val="FFFF00"/>
                  </a:solidFill>
                  <a:latin typeface="Canva Sans" panose="020B0604020202020204" charset="0"/>
                </a:rPr>
                <a:t>nem szükséges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építési napló és felmérési napló vezetése, illetve műszaki ellenőr alkalmazása. </a:t>
              </a:r>
            </a:p>
            <a:p>
              <a:pPr algn="just">
                <a:spcBef>
                  <a:spcPts val="1800"/>
                </a:spcBef>
              </a:pP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10. Hálózatra termelő, valamint vissz-wattos </a:t>
              </a:r>
              <a:r>
                <a:rPr lang="hu-HU" sz="2200" b="1" dirty="0">
                  <a:solidFill>
                    <a:schemeClr val="bg1"/>
                  </a:solidFill>
                  <a:latin typeface="Canva Sans" panose="020B0604020202020204" charset="0"/>
                </a:rPr>
                <a:t>napelemes művelet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 esetén a szolgáltató felé benyújtott és a szolgáltató által visszaigazolt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igénybejelentőt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, vagy a szolgáltató által kibocsátott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"Pályázati igazolás HMKE létesítéséhez" tárgyú dokumentumot</a:t>
              </a:r>
              <a:r>
                <a:rPr lang="hu-HU" sz="2200" dirty="0">
                  <a:latin typeface="Canva Sans" panose="020B0604020202020204" charset="0"/>
                </a:rPr>
                <a:t>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a </a:t>
              </a:r>
              <a:r>
                <a:rPr lang="hu-HU" sz="2200" i="1" u="sng" dirty="0">
                  <a:solidFill>
                    <a:schemeClr val="bg1"/>
                  </a:solidFill>
                  <a:latin typeface="Canva Sans" panose="020B0604020202020204" charset="0"/>
                </a:rPr>
                <a:t>támogatási kérelem mellékleteként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be kell nyújtani, melynek dátuma legkésőbb a támogatási kérelemmel kapcsolatos hiánypótlás benyújtásának dátuma lehet. A napelemes rendszer létesítésével kapcsolatos </a:t>
              </a:r>
              <a:r>
                <a:rPr lang="hu-HU" sz="2200" i="1" u="sng" dirty="0">
                  <a:solidFill>
                    <a:schemeClr val="bg1"/>
                  </a:solidFill>
                  <a:latin typeface="Canva Sans" panose="020B0604020202020204" charset="0"/>
                </a:rPr>
                <a:t>első kifizetés feltétele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 a hálózati engedélyes által jóváhagyott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csatlakozási dokumentáció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, amelyet az első napelemes rendszer létesítésével kapcsolatos kifizetési kérelemhez be kell nyújtani. A </a:t>
              </a:r>
              <a:r>
                <a:rPr lang="hu-HU" sz="2200" i="1" u="sng" dirty="0">
                  <a:solidFill>
                    <a:schemeClr val="bg1"/>
                  </a:solidFill>
                  <a:latin typeface="Canva Sans" panose="020B0604020202020204" charset="0"/>
                </a:rPr>
                <a:t>záró kifizetés feltétele 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a hálózati engedélyessel kötött</a:t>
              </a:r>
              <a:r>
                <a:rPr lang="hu-HU" sz="2200" dirty="0">
                  <a:latin typeface="Canva Sans" panose="020B0604020202020204" charset="0"/>
                </a:rPr>
                <a:t> </a:t>
              </a:r>
              <a:r>
                <a:rPr lang="hu-HU" sz="2200" u="sng" dirty="0">
                  <a:solidFill>
                    <a:srgbClr val="FFFF00"/>
                  </a:solidFill>
                  <a:latin typeface="Canva Sans" panose="020B0604020202020204" charset="0"/>
                </a:rPr>
                <a:t>hálózathasználati szerződés megléte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, amelyet a záró kifizetési kérelemhez be kell nyújtani.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726961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A8DED09-3BC3-5006-5A02-715CDAB773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8447834-1DB6-23C8-D1CF-FFDB750CB669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C38252D-C174-7ABF-B419-0C1361B16283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AD54EA7B-2F03-81DF-CD2C-39D964CD4AD1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91C7796-017F-78E5-D1AE-B6AB9EEFE314}"/>
              </a:ext>
            </a:extLst>
          </p:cNvPr>
          <p:cNvSpPr/>
          <p:nvPr/>
        </p:nvSpPr>
        <p:spPr>
          <a:xfrm>
            <a:off x="16078200" y="0"/>
            <a:ext cx="2209800" cy="194310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B250A1E5-395C-89D1-1E8A-C41F44C8B22F}"/>
              </a:ext>
            </a:extLst>
          </p:cNvPr>
          <p:cNvSpPr/>
          <p:nvPr/>
        </p:nvSpPr>
        <p:spPr>
          <a:xfrm>
            <a:off x="16241906" y="7632999"/>
            <a:ext cx="1882388" cy="1778178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E35F239E-7CD9-1F52-1A34-82C4B750E450}"/>
              </a:ext>
            </a:extLst>
          </p:cNvPr>
          <p:cNvSpPr txBox="1"/>
          <p:nvPr/>
        </p:nvSpPr>
        <p:spPr>
          <a:xfrm>
            <a:off x="779308" y="466717"/>
            <a:ext cx="15146492" cy="901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II. Hatósági engedélyeztetéssel, dokumentumokkal kapcsolatos elvárások:</a:t>
            </a:r>
            <a:r>
              <a:rPr kumimoji="0" lang="hu-HU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(Felhívás 3.3. A művelet műszaki, szakmai tartalmával kapcsolatos elvárások)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085C5E8F-A1F3-AABD-D1D7-2C5C31651D19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716B3AB9-0F92-EB7F-B786-19F994F53482}"/>
              </a:ext>
            </a:extLst>
          </p:cNvPr>
          <p:cNvGrpSpPr/>
          <p:nvPr/>
        </p:nvGrpSpPr>
        <p:grpSpPr>
          <a:xfrm>
            <a:off x="779308" y="1333500"/>
            <a:ext cx="15462598" cy="7750406"/>
            <a:chOff x="0" y="-36913"/>
            <a:chExt cx="3846340" cy="782187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B73FBCBB-7DA6-6341-185C-34743938FD2D}"/>
                </a:ext>
              </a:extLst>
            </p:cNvPr>
            <p:cNvSpPr/>
            <p:nvPr/>
          </p:nvSpPr>
          <p:spPr>
            <a:xfrm>
              <a:off x="0" y="0"/>
              <a:ext cx="3846340" cy="705987"/>
            </a:xfrm>
            <a:custGeom>
              <a:avLst/>
              <a:gdLst/>
              <a:ahLst/>
              <a:cxnLst/>
              <a:rect l="l" t="t" r="r" b="b"/>
              <a:pathLst>
                <a:path w="3846340" h="705987">
                  <a:moveTo>
                    <a:pt x="27036" y="0"/>
                  </a:moveTo>
                  <a:lnTo>
                    <a:pt x="3819303" y="0"/>
                  </a:lnTo>
                  <a:cubicBezTo>
                    <a:pt x="3834235" y="0"/>
                    <a:pt x="3846340" y="12104"/>
                    <a:pt x="3846340" y="27036"/>
                  </a:cubicBezTo>
                  <a:lnTo>
                    <a:pt x="3846340" y="678951"/>
                  </a:lnTo>
                  <a:cubicBezTo>
                    <a:pt x="3846340" y="686121"/>
                    <a:pt x="3843491" y="692998"/>
                    <a:pt x="3838421" y="698068"/>
                  </a:cubicBezTo>
                  <a:cubicBezTo>
                    <a:pt x="3833351" y="703138"/>
                    <a:pt x="3826474" y="705987"/>
                    <a:pt x="3819303" y="705987"/>
                  </a:cubicBezTo>
                  <a:lnTo>
                    <a:pt x="27036" y="705987"/>
                  </a:lnTo>
                  <a:cubicBezTo>
                    <a:pt x="12104" y="705987"/>
                    <a:pt x="0" y="693882"/>
                    <a:pt x="0" y="678951"/>
                  </a:cubicBezTo>
                  <a:lnTo>
                    <a:pt x="0" y="27036"/>
                  </a:lnTo>
                  <a:cubicBezTo>
                    <a:pt x="0" y="12104"/>
                    <a:pt x="12104" y="0"/>
                    <a:pt x="27036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7C74E062-48A5-DDE9-F08D-0EECEAA8E5F1}"/>
                </a:ext>
              </a:extLst>
            </p:cNvPr>
            <p:cNvSpPr txBox="1"/>
            <p:nvPr/>
          </p:nvSpPr>
          <p:spPr>
            <a:xfrm>
              <a:off x="0" y="-36913"/>
              <a:ext cx="3846340" cy="78218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just"/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11. </a:t>
              </a:r>
              <a:r>
                <a:rPr lang="hu-HU" sz="2400" b="1" dirty="0">
                  <a:solidFill>
                    <a:schemeClr val="bg1"/>
                  </a:solidFill>
                  <a:latin typeface="Canva Sans" panose="020B0604020202020204" charset="0"/>
                </a:rPr>
                <a:t>Az energiafelhasználás csökkentését célzó tevékenységek esetén 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(épület korszerűsítése) elvárás az </a:t>
              </a:r>
              <a:r>
                <a:rPr lang="hu-HU" sz="2400" u="sng" dirty="0">
                  <a:solidFill>
                    <a:srgbClr val="FFFF00"/>
                  </a:solidFill>
                  <a:latin typeface="Canva Sans" panose="020B0604020202020204" charset="0"/>
                </a:rPr>
                <a:t>energiahatékonyság javulás teljesítése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, amelyet az alábbiak szerint szükséges igazolni. Az épületek energetikai jellemzőinek tanúsításáról szóló 176/2008. (VI. 30.) Korm. rendelet (a továbbiakban: 176/2008. (VI. 30.) Korm. rendelet) hatálya alá tartozó épületek energetikai-korszerűsítése esetén a </a:t>
              </a:r>
              <a:r>
                <a:rPr lang="hu-HU" sz="2400" u="sng" dirty="0">
                  <a:solidFill>
                    <a:srgbClr val="FFFF00"/>
                  </a:solidFill>
                  <a:latin typeface="Canva Sans" panose="020B0604020202020204" charset="0"/>
                </a:rPr>
                <a:t>meglévő állapotra energetikai tanúsítványt 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kell kiállíttatni, valamint a </a:t>
              </a:r>
              <a:r>
                <a:rPr lang="hu-HU" sz="2400" u="sng" dirty="0">
                  <a:solidFill>
                    <a:srgbClr val="FFFF00"/>
                  </a:solidFill>
                  <a:latin typeface="Canva Sans" panose="020B0604020202020204" charset="0"/>
                </a:rPr>
                <a:t>tervezett állapotra 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vonatkozóan 9/2023. (V.25.) ÉKM rendelet (a továbbiakban: ÉKM rendelet) szerinti </a:t>
              </a:r>
              <a:r>
                <a:rPr lang="hu-HU" sz="2400" u="sng" dirty="0">
                  <a:solidFill>
                    <a:srgbClr val="FFFF00"/>
                  </a:solidFill>
                  <a:latin typeface="Canva Sans" panose="020B0604020202020204" charset="0"/>
                </a:rPr>
                <a:t>számításokat kell készíteni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, és azokat a </a:t>
              </a:r>
              <a:r>
                <a:rPr lang="hu-HU" sz="2400" i="1" u="sng" dirty="0">
                  <a:solidFill>
                    <a:schemeClr val="bg1"/>
                  </a:solidFill>
                  <a:latin typeface="Canva Sans" panose="020B0604020202020204" charset="0"/>
                </a:rPr>
                <a:t>támogatási kérelemhez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 csatolni szükséges. A számításokat alátámasztó munkarészben meg kell határozni a felújításra irányuló javaslatok energetikai minőségét és az azokkal elért energia-megtakarítást az összesített energetikai mutatóban. A korszerűsítéssel érintett szerkezetnek és az ÉKM rendelet szerinti jelentős felújítás esetén az egész épületnek meg kell felelnie az ÉKM rendelet 1. mellékletében meghatározott általános követelményeknek. A művelet fizikai befejezését követően ugyancsak szükséges elkészíttetni, illetve a </a:t>
              </a:r>
              <a:r>
                <a:rPr lang="hu-HU" sz="2400" i="1" u="sng" dirty="0">
                  <a:solidFill>
                    <a:schemeClr val="bg1"/>
                  </a:solidFill>
                  <a:latin typeface="Canva Sans" panose="020B0604020202020204" charset="0"/>
                </a:rPr>
                <a:t>záró kifizetési kérelemhez 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benyújtani az </a:t>
              </a:r>
              <a:r>
                <a:rPr lang="hu-HU" sz="2400" u="sng" dirty="0">
                  <a:solidFill>
                    <a:srgbClr val="FFFF00"/>
                  </a:solidFill>
                  <a:latin typeface="Canva Sans" panose="020B0604020202020204" charset="0"/>
                </a:rPr>
                <a:t>épületenergetikai tanúsítványt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, illetve a </a:t>
              </a:r>
              <a:r>
                <a:rPr lang="hu-HU" sz="2400" u="sng" dirty="0">
                  <a:solidFill>
                    <a:srgbClr val="FFFF00"/>
                  </a:solidFill>
                  <a:latin typeface="Canva Sans" panose="020B0604020202020204" charset="0"/>
                </a:rPr>
                <a:t>fentiek szerinti számításokat</a:t>
              </a:r>
              <a:r>
                <a:rPr lang="hu-HU" sz="2400" dirty="0"/>
                <a:t>.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78126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280C1B-A782-AE24-9EE9-28D176B19A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350F7C9-7941-6435-4155-51DC965D8758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91BAA899-BED8-52C4-A72E-35EEE1A3D8E0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5E2A6EF4-4304-6135-6FD8-DC17CB283D92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8233F567-0A37-F7D3-E224-F824DBD3C9F8}"/>
              </a:ext>
            </a:extLst>
          </p:cNvPr>
          <p:cNvSpPr/>
          <p:nvPr/>
        </p:nvSpPr>
        <p:spPr>
          <a:xfrm>
            <a:off x="16078200" y="0"/>
            <a:ext cx="2209800" cy="194310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98664158-4D70-108E-CF81-474730AC0ACA}"/>
              </a:ext>
            </a:extLst>
          </p:cNvPr>
          <p:cNvSpPr/>
          <p:nvPr/>
        </p:nvSpPr>
        <p:spPr>
          <a:xfrm>
            <a:off x="16241906" y="7632999"/>
            <a:ext cx="1882388" cy="1778178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81D7AE8D-A57A-32AC-72BE-DEAB11CDEF48}"/>
              </a:ext>
            </a:extLst>
          </p:cNvPr>
          <p:cNvSpPr txBox="1"/>
          <p:nvPr/>
        </p:nvSpPr>
        <p:spPr>
          <a:xfrm>
            <a:off x="779308" y="466717"/>
            <a:ext cx="15146492" cy="901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latin typeface="Canva Sans" panose="020B0604020202020204" charset="0"/>
              </a:rPr>
              <a:t>III. A műveletek tervezésével, megvalósításával kapcsolatos elvárások</a:t>
            </a:r>
            <a:r>
              <a:rPr kumimoji="0" lang="hu-HU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hu-HU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(Felhívás 3.3. A művelet műszaki, szakmai tartalmával kapcsolatos elvárások)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C4898DFA-461D-E2BD-A67A-F378BEFF461B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1FBB4395-B78E-DFB7-D299-F1F6E5BDD10D}"/>
              </a:ext>
            </a:extLst>
          </p:cNvPr>
          <p:cNvGrpSpPr/>
          <p:nvPr/>
        </p:nvGrpSpPr>
        <p:grpSpPr>
          <a:xfrm>
            <a:off x="782937" y="1609283"/>
            <a:ext cx="15298892" cy="7884108"/>
            <a:chOff x="6385" y="40117"/>
            <a:chExt cx="3846340" cy="756255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63879DD5-B765-D8FB-5486-3C34923FB0E4}"/>
                </a:ext>
              </a:extLst>
            </p:cNvPr>
            <p:cNvSpPr/>
            <p:nvPr/>
          </p:nvSpPr>
          <p:spPr>
            <a:xfrm>
              <a:off x="6385" y="40117"/>
              <a:ext cx="3846340" cy="705987"/>
            </a:xfrm>
            <a:custGeom>
              <a:avLst/>
              <a:gdLst/>
              <a:ahLst/>
              <a:cxnLst/>
              <a:rect l="l" t="t" r="r" b="b"/>
              <a:pathLst>
                <a:path w="3846340" h="705987">
                  <a:moveTo>
                    <a:pt x="27036" y="0"/>
                  </a:moveTo>
                  <a:lnTo>
                    <a:pt x="3819303" y="0"/>
                  </a:lnTo>
                  <a:cubicBezTo>
                    <a:pt x="3834235" y="0"/>
                    <a:pt x="3846340" y="12104"/>
                    <a:pt x="3846340" y="27036"/>
                  </a:cubicBezTo>
                  <a:lnTo>
                    <a:pt x="3846340" y="678951"/>
                  </a:lnTo>
                  <a:cubicBezTo>
                    <a:pt x="3846340" y="686121"/>
                    <a:pt x="3843491" y="692998"/>
                    <a:pt x="3838421" y="698068"/>
                  </a:cubicBezTo>
                  <a:cubicBezTo>
                    <a:pt x="3833351" y="703138"/>
                    <a:pt x="3826474" y="705987"/>
                    <a:pt x="3819303" y="705987"/>
                  </a:cubicBezTo>
                  <a:lnTo>
                    <a:pt x="27036" y="705987"/>
                  </a:lnTo>
                  <a:cubicBezTo>
                    <a:pt x="12104" y="705987"/>
                    <a:pt x="0" y="693882"/>
                    <a:pt x="0" y="678951"/>
                  </a:cubicBezTo>
                  <a:lnTo>
                    <a:pt x="0" y="27036"/>
                  </a:lnTo>
                  <a:cubicBezTo>
                    <a:pt x="0" y="12104"/>
                    <a:pt x="12104" y="0"/>
                    <a:pt x="27036" y="0"/>
                  </a:cubicBezTo>
                  <a:close/>
                </a:path>
              </a:pathLst>
            </a:custGeom>
            <a:solidFill>
              <a:srgbClr val="4C683F"/>
            </a:solidFill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2742C84-8C7C-CF72-5E63-AA8DD82412B6}"/>
                </a:ext>
              </a:extLst>
            </p:cNvPr>
            <p:cNvSpPr txBox="1"/>
            <p:nvPr/>
          </p:nvSpPr>
          <p:spPr>
            <a:xfrm>
              <a:off x="6385" y="42926"/>
              <a:ext cx="3846340" cy="753446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megvalósított beruházás </a:t>
              </a: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tárgya nem idegeníthető el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, </a:t>
              </a: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nem adható bérbe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A piaci ár alátámasztásaként </a:t>
              </a:r>
              <a:r>
                <a:rPr lang="hu-HU" b="1" dirty="0">
                  <a:solidFill>
                    <a:srgbClr val="FFFF00"/>
                  </a:solidFill>
                  <a:latin typeface="Canva Sans" panose="020B0604020202020204" charset="0"/>
                </a:rPr>
                <a:t>nem fogadható el </a:t>
              </a: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olyan árajánlat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, megrendelő, szerződés, utasítás, egyéb kötelezettségvállalás, amely egymástól és a kedvezményezett személyétől </a:t>
              </a:r>
              <a:r>
                <a:rPr lang="hu-HU" b="1" dirty="0">
                  <a:solidFill>
                    <a:srgbClr val="FFFF00"/>
                  </a:solidFill>
                  <a:latin typeface="Canva Sans" panose="020B0604020202020204" charset="0"/>
                </a:rPr>
                <a:t>nem független 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kibocsátótól származó.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Szolgáltatás vásárlása esetén hatósági igazgatási, szolgáltatási díjak, illetékek, közjegyzői díj, könyvvizsgálat, műveletmenedzsment, művelet-előkészítés kivéte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l) </a:t>
              </a:r>
              <a:r>
                <a:rPr lang="hu-HU" b="1" u="sng" dirty="0">
                  <a:solidFill>
                    <a:srgbClr val="FFFF00"/>
                  </a:solidFill>
                  <a:latin typeface="Canva Sans" panose="020B0604020202020204" charset="0"/>
                </a:rPr>
                <a:t>három árajánlat</a:t>
              </a:r>
              <a:r>
                <a:rPr lang="hu-HU" b="1" dirty="0">
                  <a:solidFill>
                    <a:srgbClr val="FFFF00"/>
                  </a:solidFill>
                  <a:latin typeface="Canva Sans" panose="020B0604020202020204" charset="0"/>
                </a:rPr>
                <a:t> 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benyújtása szükséges. 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Építési tevékenység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 megvalósítása esetén </a:t>
              </a:r>
              <a:r>
                <a:rPr lang="hu-HU" b="1" dirty="0">
                  <a:solidFill>
                    <a:srgbClr val="FFFF00"/>
                  </a:solidFill>
                  <a:latin typeface="Canva Sans" panose="020B0604020202020204" charset="0"/>
                </a:rPr>
                <a:t>Építési Normagyűjtemény 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(a továbbiakban: ÉNGY) </a:t>
              </a:r>
              <a:r>
                <a:rPr lang="hu-HU" dirty="0">
                  <a:solidFill>
                    <a:srgbClr val="FFFF00"/>
                  </a:solidFill>
                  <a:latin typeface="Canva Sans" panose="020B0604020202020204" charset="0"/>
                </a:rPr>
                <a:t>alkalmazandó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. A kedvezményezett az elszámolni kívánt bizonylattal együtt az ÉNGY szerinti bontású számlarészletezőt is benyújtja a kifizetési kérelemhez. 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Ha az elszámolni kívánt építési tételek nem sorolhatók be az ÉNGY tételazonosítói szerint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, akkor a kedvezményezett</a:t>
              </a:r>
              <a:r>
                <a:rPr lang="hu-HU" dirty="0">
                  <a:latin typeface="Canva Sans" panose="020B0604020202020204" charset="0"/>
                </a:rPr>
                <a:t> </a:t>
              </a:r>
              <a:r>
                <a:rPr lang="hu-HU" b="1" dirty="0">
                  <a:solidFill>
                    <a:srgbClr val="FFFF00"/>
                  </a:solidFill>
                  <a:latin typeface="Canva Sans" panose="020B0604020202020204" charset="0"/>
                </a:rPr>
                <a:t>legalább három árajánlatot köteles csatolni 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a támogatási kérelméhez. A támogatási kérelemben a </a:t>
              </a: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költséghatékonyságot és a támogatási kérelem céljait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 figyelembe vevő legkedvezőbb árajánlattal rendelkező építési tételt kell feltüntetni. </a:t>
              </a: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A forinttól eltérő pénznemben kiállított árajánlat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 esetén az árajánlatban szereplő építés megvalósításának költségét és az arra jutó támogatás összegét az árajánlat kiállításának időpontjában érvényes, a </a:t>
              </a: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Magyar Nemzeti Bank (a továbbiakban: MNB) által közzétett hivatalos devizaárfolyamon kell forintra átszámítani.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Gép, eszköz és technológiai berendezés beszerzése esetén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 a kedvezményezett a támogatási kérelem mellékleteként köteles </a:t>
              </a:r>
              <a:r>
                <a:rPr lang="hu-HU" b="1" dirty="0">
                  <a:solidFill>
                    <a:srgbClr val="FFFF00"/>
                  </a:solidFill>
                  <a:latin typeface="Canva Sans" panose="020B0604020202020204" charset="0"/>
                </a:rPr>
                <a:t>benyújtani három árajánlatot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. A támogatási kérelemben a költséghatékonyságot, az "értéket a pénzért" elvet és a támogatási kérelem céljait figyelembe vevő </a:t>
              </a:r>
              <a:r>
                <a:rPr lang="hu-HU" b="1" dirty="0">
                  <a:solidFill>
                    <a:srgbClr val="FFFF00"/>
                  </a:solidFill>
                  <a:latin typeface="Canva Sans" panose="020B0604020202020204" charset="0"/>
                </a:rPr>
                <a:t>összességében legkedvezőbb ajánlattal 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rendelkező gépet, eszközt vagy technológiai berendezést kell feltüntetni, mint elfogadott árajánlatot, amelyet szakmai indokolással kell ellátni. </a:t>
              </a: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A forinttól eltérő pénznemben kiállított árajánlat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 esetén az árajánlatban szereplő építés megvalósításának költségét és az arra jutó támogatás összegét az árajánlat kiállításának időpontjában érvényes, a </a:t>
              </a:r>
              <a:r>
                <a:rPr lang="hu-HU" b="1" dirty="0">
                  <a:solidFill>
                    <a:schemeClr val="bg1"/>
                  </a:solidFill>
                  <a:latin typeface="Canva Sans" panose="020B0604020202020204" charset="0"/>
                </a:rPr>
                <a:t>Magyar Nemzeti Bank (a továbbiakban: MNB) által közzétett hivatalos devizaárfolyamon kell forintra átszámítani.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A művelet keretében kizárólag olyan </a:t>
              </a:r>
              <a:r>
                <a:rPr lang="hu-HU" b="1" dirty="0">
                  <a:solidFill>
                    <a:srgbClr val="FFFF00"/>
                  </a:solidFill>
                  <a:latin typeface="Canva Sans" panose="020B0604020202020204" charset="0"/>
                </a:rPr>
                <a:t>első üzembe helyezésű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, a támogatási kérelem benyújtásának évétől számított</a:t>
              </a:r>
              <a:r>
                <a:rPr lang="hu-HU" dirty="0">
                  <a:latin typeface="Canva Sans" panose="020B0604020202020204" charset="0"/>
                </a:rPr>
                <a:t> </a:t>
              </a:r>
              <a:r>
                <a:rPr lang="hu-HU" b="1" dirty="0">
                  <a:solidFill>
                    <a:srgbClr val="FFFF00"/>
                  </a:solidFill>
                  <a:latin typeface="Canva Sans" panose="020B0604020202020204" charset="0"/>
                </a:rPr>
                <a:t>legfeljebb három éve gyártott 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gép, eszköz, technológiai berendezés beszerzése és beépítése támogatható, amely a támogatható tevékenység megvalósítását szolgálja.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A beszerezni kívánt gépnek, eszköznek, technológiának </a:t>
              </a:r>
              <a:r>
                <a:rPr lang="hu-HU" b="1" dirty="0">
                  <a:solidFill>
                    <a:srgbClr val="FFFF00"/>
                  </a:solidFill>
                  <a:latin typeface="Canva Sans" panose="020B0604020202020204" charset="0"/>
                </a:rPr>
                <a:t>meg kell felelnie a vonatkozó európai uniós irányelveknek, szabványoknak</a:t>
              </a:r>
              <a:r>
                <a:rPr lang="hu-HU" dirty="0">
                  <a:solidFill>
                    <a:schemeClr val="bg1"/>
                  </a:solidFill>
                  <a:latin typeface="Canva Sans" panose="020B0604020202020204" charset="0"/>
                </a:rPr>
                <a:t>, illetve az azokat átültető magyar jogszabályoknak, szabványoknak, környezetvédelmi előírásoknak. </a:t>
              </a: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endParaRPr lang="hu-HU" dirty="0"/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285750" lvl="0" indent="-285750" algn="just">
                <a:buFont typeface="Arial" panose="020B0604020202020204" pitchFamily="34" charset="0"/>
                <a:buChar char="•"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04299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F950BC-C3CF-DDC7-77E2-B05294389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2707462B-0A1A-E805-2D19-8F563C8621B5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730FBCE-F92E-953E-BB26-69D4D8F84AB6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0E064A9-3629-3D16-666E-673C25A3FCDB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1B668D1D-891B-7608-F63F-4854D34CF097}"/>
              </a:ext>
            </a:extLst>
          </p:cNvPr>
          <p:cNvSpPr/>
          <p:nvPr/>
        </p:nvSpPr>
        <p:spPr>
          <a:xfrm>
            <a:off x="16078200" y="0"/>
            <a:ext cx="2209800" cy="194310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4B35418D-97AF-29F2-2CCD-1365E789D0D5}"/>
              </a:ext>
            </a:extLst>
          </p:cNvPr>
          <p:cNvSpPr/>
          <p:nvPr/>
        </p:nvSpPr>
        <p:spPr>
          <a:xfrm>
            <a:off x="16241906" y="7632999"/>
            <a:ext cx="1882388" cy="1778178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1224861-9F43-5F05-F593-1826D38AB0C6}"/>
              </a:ext>
            </a:extLst>
          </p:cNvPr>
          <p:cNvSpPr txBox="1"/>
          <p:nvPr/>
        </p:nvSpPr>
        <p:spPr>
          <a:xfrm>
            <a:off x="779308" y="466717"/>
            <a:ext cx="15146492" cy="90159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800" b="1" dirty="0">
                <a:latin typeface="Canva Sans" panose="020B0604020202020204" charset="0"/>
              </a:rPr>
              <a:t>III. A műveletek tervezésével, megvalósításával kapcsolatos elvárások</a:t>
            </a:r>
            <a:r>
              <a:rPr kumimoji="0" lang="hu-HU" sz="28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kumimoji="0" lang="hu-HU" sz="2800" b="0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  <a:ea typeface="Calibri" panose="020F0502020204030204" pitchFamily="34" charset="0"/>
                <a:cs typeface="Times New Roman" panose="02020603050405020304" pitchFamily="18" charset="0"/>
              </a:rPr>
              <a:t> (Felhívás 3.3. A művelet műszaki, szakmai tartalmával kapcsolatos elvárások)</a:t>
            </a: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B6DDF53A-1D0A-E5F7-C9D3-FE4C6A775A75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61223640-6529-FD40-57E0-9465A95905DA}"/>
              </a:ext>
            </a:extLst>
          </p:cNvPr>
          <p:cNvGrpSpPr/>
          <p:nvPr/>
        </p:nvGrpSpPr>
        <p:grpSpPr>
          <a:xfrm>
            <a:off x="779308" y="1391925"/>
            <a:ext cx="15298892" cy="7750406"/>
            <a:chOff x="0" y="-36913"/>
            <a:chExt cx="3846340" cy="782187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C006B479-767A-B231-CD07-239EF5F86143}"/>
                </a:ext>
              </a:extLst>
            </p:cNvPr>
            <p:cNvSpPr/>
            <p:nvPr/>
          </p:nvSpPr>
          <p:spPr>
            <a:xfrm>
              <a:off x="0" y="-10906"/>
              <a:ext cx="3846340" cy="705987"/>
            </a:xfrm>
            <a:custGeom>
              <a:avLst/>
              <a:gdLst/>
              <a:ahLst/>
              <a:cxnLst/>
              <a:rect l="l" t="t" r="r" b="b"/>
              <a:pathLst>
                <a:path w="3846340" h="705987">
                  <a:moveTo>
                    <a:pt x="27036" y="0"/>
                  </a:moveTo>
                  <a:lnTo>
                    <a:pt x="3819303" y="0"/>
                  </a:lnTo>
                  <a:cubicBezTo>
                    <a:pt x="3834235" y="0"/>
                    <a:pt x="3846340" y="12104"/>
                    <a:pt x="3846340" y="27036"/>
                  </a:cubicBezTo>
                  <a:lnTo>
                    <a:pt x="3846340" y="678951"/>
                  </a:lnTo>
                  <a:cubicBezTo>
                    <a:pt x="3846340" y="686121"/>
                    <a:pt x="3843491" y="692998"/>
                    <a:pt x="3838421" y="698068"/>
                  </a:cubicBezTo>
                  <a:cubicBezTo>
                    <a:pt x="3833351" y="703138"/>
                    <a:pt x="3826474" y="705987"/>
                    <a:pt x="3819303" y="705987"/>
                  </a:cubicBezTo>
                  <a:lnTo>
                    <a:pt x="27036" y="705987"/>
                  </a:lnTo>
                  <a:cubicBezTo>
                    <a:pt x="12104" y="705987"/>
                    <a:pt x="0" y="693882"/>
                    <a:pt x="0" y="678951"/>
                  </a:cubicBezTo>
                  <a:lnTo>
                    <a:pt x="0" y="27036"/>
                  </a:lnTo>
                  <a:cubicBezTo>
                    <a:pt x="0" y="12104"/>
                    <a:pt x="12104" y="0"/>
                    <a:pt x="27036" y="0"/>
                  </a:cubicBezTo>
                  <a:close/>
                </a:path>
              </a:pathLst>
            </a:custGeom>
            <a:solidFill>
              <a:srgbClr val="4C683F"/>
            </a:solidFill>
          </p:spPr>
          <p:txBody>
            <a:bodyPr/>
            <a:lstStyle/>
            <a:p>
              <a:endParaRPr lang="hu-HU" dirty="0"/>
            </a:p>
          </p:txBody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4C73A046-7647-20C7-45BD-8D8D633E18C5}"/>
                </a:ext>
              </a:extLst>
            </p:cNvPr>
            <p:cNvSpPr txBox="1"/>
            <p:nvPr/>
          </p:nvSpPr>
          <p:spPr>
            <a:xfrm>
              <a:off x="0" y="-36913"/>
              <a:ext cx="3846340" cy="78218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285750" indent="-285750" algn="just">
                <a:buFont typeface="Arial" panose="020B0604020202020204" pitchFamily="34" charset="0"/>
                <a:buChar char="•"/>
              </a:pPr>
              <a:r>
                <a:rPr lang="hu-HU" sz="2000" b="1" dirty="0">
                  <a:solidFill>
                    <a:schemeClr val="bg1"/>
                  </a:solidFill>
                  <a:latin typeface="Canva Sans" panose="020B0604020202020204" charset="0"/>
                </a:rPr>
                <a:t>Rendezvény esetén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 a kedvezményezett köteles a rendezvény témájáról, helyszínéről és időpontjáról szóló</a:t>
              </a:r>
              <a:r>
                <a:rPr lang="hu-HU" sz="2000" dirty="0">
                  <a:latin typeface="Canva Sans" panose="020B0604020202020204" charset="0"/>
                </a:rPr>
                <a:t> </a:t>
              </a: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meghívót</a:t>
              </a:r>
              <a:r>
                <a:rPr lang="hu-HU" sz="2000" dirty="0">
                  <a:latin typeface="Canva Sans" panose="020B0604020202020204" charset="0"/>
                </a:rPr>
                <a:t>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és a meghirdetés dokumentációját a rendezvény </a:t>
              </a:r>
              <a:r>
                <a:rPr lang="hu-HU" sz="2000" b="1" dirty="0">
                  <a:solidFill>
                    <a:srgbClr val="FFFF00"/>
                  </a:solidFill>
                  <a:latin typeface="Canva Sans" panose="020B0604020202020204" charset="0"/>
                </a:rPr>
                <a:t>megvalósítási időpontját megelőző 30. </a:t>
              </a:r>
              <a:r>
                <a:rPr lang="hu-HU" sz="2000" b="1" dirty="0">
                  <a:solidFill>
                    <a:schemeClr val="bg1"/>
                  </a:solidFill>
                  <a:latin typeface="Canva Sans" panose="020B0604020202020204" charset="0"/>
                </a:rPr>
                <a:t>napig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a közbenső szervezeti feladatok ellátása során bevont szervezetként eljáró illetékes vármegyei kormányhivatalnak megküldeni elektronikus úton. </a:t>
              </a:r>
              <a:r>
                <a:rPr lang="hu-HU" sz="2000" u="sng" dirty="0">
                  <a:solidFill>
                    <a:schemeClr val="bg1"/>
                  </a:solidFill>
                  <a:latin typeface="Canva Sans" panose="020B0604020202020204" charset="0"/>
                </a:rPr>
                <a:t>(Rendezvényre vonatkozó elvárásokat a Felhívás 3.3. III. 16. pontja tartalmazza)</a:t>
              </a:r>
              <a:endParaRPr lang="hu-HU" sz="2000" dirty="0">
                <a:solidFill>
                  <a:schemeClr val="bg1"/>
                </a:solidFill>
                <a:latin typeface="Canva Sans" panose="020B0604020202020204" charset="0"/>
              </a:endParaRPr>
            </a:p>
            <a:p>
              <a:pPr marL="285750" indent="-285750" algn="just">
                <a:spcBef>
                  <a:spcPts val="1800"/>
                </a:spcBef>
                <a:buFont typeface="Arial" panose="020B0604020202020204" pitchFamily="34" charset="0"/>
                <a:buChar char="•"/>
              </a:pPr>
              <a:r>
                <a:rPr lang="hu-HU" sz="2000" b="1" dirty="0">
                  <a:solidFill>
                    <a:schemeClr val="bg1"/>
                  </a:solidFill>
                  <a:latin typeface="Canva Sans" panose="020B0604020202020204" charset="0"/>
                </a:rPr>
                <a:t>Kiadvány esetén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a kedvezményezett köteles és a támogatási kérelem benyújtásával vállalja, hogy: az elkészült kiadványt (valamint annak eredetiségéről szóló nyilatkozatot) </a:t>
              </a: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elektronikus formában, .pdf fájlként benyújtja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elektronikus úton, KAÜ keretében elvégzett elektronikus azonosítást követően elérhető elektronikus felületen (http://www.mvh.allamkincstar.gov.hu) keresztül, legkésőbb a záró kifizetési kérelem mellékleteként. </a:t>
              </a:r>
              <a:r>
                <a:rPr lang="hu-HU" sz="2000" u="sng" dirty="0">
                  <a:solidFill>
                    <a:schemeClr val="bg1"/>
                  </a:solidFill>
                  <a:latin typeface="Canva Sans" panose="020B0604020202020204" charset="0"/>
                </a:rPr>
                <a:t>(Kiadványra vonatkozó elvárásokat a Felhívás 3.3. III. 17. pontja tartalmazza)</a:t>
              </a:r>
            </a:p>
            <a:p>
              <a:pPr marL="285750" indent="-285750" algn="just">
                <a:spcBef>
                  <a:spcPts val="1800"/>
                </a:spcBef>
                <a:buFont typeface="Arial" panose="020B0604020202020204" pitchFamily="34" charset="0"/>
                <a:buChar char="•"/>
              </a:pPr>
              <a:r>
                <a:rPr lang="hu-HU" sz="2000" b="1" dirty="0">
                  <a:solidFill>
                    <a:schemeClr val="bg1"/>
                  </a:solidFill>
                  <a:latin typeface="Canva Sans" panose="020B0604020202020204" charset="0"/>
                </a:rPr>
                <a:t>Táborok megvalósítása esetén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a kedvezményezett köteles annak megvalósítását: Legalább tíz darab dátumozott fotóval, jelenléti ívvel, tevékenységi napló vezetésével, dokumentálni. </a:t>
              </a:r>
              <a:r>
                <a:rPr lang="hu-HU" sz="2000" u="sng" dirty="0">
                  <a:solidFill>
                    <a:schemeClr val="bg1"/>
                  </a:solidFill>
                  <a:latin typeface="Canva Sans" panose="020B0604020202020204" charset="0"/>
                </a:rPr>
                <a:t>(Táborra vonatkozó elvárásokat a Felhívás 3.3. III. 17. pontja tartalmazza)</a:t>
              </a:r>
            </a:p>
            <a:p>
              <a:pPr marL="285750" indent="-285750" algn="just">
                <a:spcBef>
                  <a:spcPts val="1800"/>
                </a:spcBef>
                <a:buFont typeface="Arial" panose="020B0604020202020204" pitchFamily="34" charset="0"/>
                <a:buChar char="•"/>
              </a:pP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A </a:t>
              </a:r>
              <a:r>
                <a:rPr lang="hu-HU" sz="2000" b="1" dirty="0">
                  <a:solidFill>
                    <a:schemeClr val="bg1"/>
                  </a:solidFill>
                  <a:latin typeface="Canva Sans" panose="020B0604020202020204" charset="0"/>
                </a:rPr>
                <a:t>művelet megvalósítási helye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(a támogatott gép, berendezés állandó tárolási helye) a művelet végrehajtására rendelkezésre álló időtartam alatt, valamint a művelet fizikai befejezését követően a fenntartási időszak alatt </a:t>
              </a:r>
              <a:r>
                <a:rPr lang="hu-HU" sz="2000" b="1" dirty="0">
                  <a:solidFill>
                    <a:srgbClr val="FFFF00"/>
                  </a:solidFill>
                  <a:latin typeface="Canva Sans" panose="020B0604020202020204" charset="0"/>
                </a:rPr>
                <a:t>kizárólag a támogató előzetes hozzájárulásával változtatható meg.</a:t>
              </a:r>
              <a:r>
                <a:rPr lang="hu-HU" sz="2000" dirty="0">
                  <a:latin typeface="Canva Sans" panose="020B0604020202020204" charset="0"/>
                </a:rPr>
                <a:t> </a:t>
              </a:r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hu-HU" u="sng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lang="hu-HU" sz="2400" dirty="0"/>
            </a:p>
            <a:p>
              <a:pPr marL="285750" indent="-285750" algn="just">
                <a:buFont typeface="Arial" panose="020B0604020202020204" pitchFamily="34" charset="0"/>
                <a:buChar char="•"/>
              </a:pPr>
              <a:endParaRPr kumimoji="0" lang="hu-H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698710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6383000" y="0"/>
            <a:ext cx="1905000" cy="1438533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572217" y="302699"/>
            <a:ext cx="1272788" cy="1125950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2057400" y="425296"/>
            <a:ext cx="12383395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04"/>
              </a:lnSpc>
              <a:spcBef>
                <a:spcPct val="0"/>
              </a:spcBef>
            </a:pPr>
            <a:r>
              <a:rPr lang="hu-HU" sz="2800" b="1" dirty="0">
                <a:latin typeface="Canva Sans" panose="020B0604020202020204" charset="0"/>
              </a:rPr>
              <a:t>A támogatási kérelem elkészítése során csatolandó mellékletek listája:</a:t>
            </a:r>
            <a:endParaRPr lang="en-US" sz="2800" b="1" dirty="0">
              <a:solidFill>
                <a:srgbClr val="000000"/>
              </a:solidFill>
              <a:latin typeface="Canva Sans" panose="020B0604020202020204" charset="0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7"/>
              </a:lnSpc>
              <a:spcBef>
                <a:spcPct val="0"/>
              </a:spcBef>
            </a:pPr>
            <a:r>
              <a:rPr lang="en-US" sz="2583" dirty="0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207119" y="1544302"/>
            <a:ext cx="17886108" cy="7866875"/>
            <a:chOff x="-52732" y="-1477"/>
            <a:chExt cx="3852459" cy="1675364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799727" cy="1673887"/>
            </a:xfrm>
            <a:custGeom>
              <a:avLst/>
              <a:gdLst/>
              <a:ahLst/>
              <a:cxnLst/>
              <a:rect l="l" t="t" r="r" b="b"/>
              <a:pathLst>
                <a:path w="3799727" h="1673887">
                  <a:moveTo>
                    <a:pt x="27368" y="0"/>
                  </a:moveTo>
                  <a:lnTo>
                    <a:pt x="3772359" y="0"/>
                  </a:lnTo>
                  <a:cubicBezTo>
                    <a:pt x="3779618" y="0"/>
                    <a:pt x="3786579" y="2883"/>
                    <a:pt x="3791711" y="8016"/>
                  </a:cubicBezTo>
                  <a:cubicBezTo>
                    <a:pt x="3796843" y="13148"/>
                    <a:pt x="3799727" y="20109"/>
                    <a:pt x="3799727" y="27368"/>
                  </a:cubicBezTo>
                  <a:lnTo>
                    <a:pt x="3799727" y="1646519"/>
                  </a:lnTo>
                  <a:cubicBezTo>
                    <a:pt x="3799727" y="1653778"/>
                    <a:pt x="3796843" y="1660739"/>
                    <a:pt x="3791711" y="1665872"/>
                  </a:cubicBezTo>
                  <a:cubicBezTo>
                    <a:pt x="3786579" y="1671004"/>
                    <a:pt x="3779618" y="1673887"/>
                    <a:pt x="3772359" y="1673887"/>
                  </a:cubicBezTo>
                  <a:lnTo>
                    <a:pt x="27368" y="1673887"/>
                  </a:lnTo>
                  <a:cubicBezTo>
                    <a:pt x="20109" y="1673887"/>
                    <a:pt x="13148" y="1671004"/>
                    <a:pt x="8016" y="1665872"/>
                  </a:cubicBezTo>
                  <a:cubicBezTo>
                    <a:pt x="2883" y="1660739"/>
                    <a:pt x="0" y="1653778"/>
                    <a:pt x="0" y="1646519"/>
                  </a:cubicBezTo>
                  <a:lnTo>
                    <a:pt x="0" y="27368"/>
                  </a:lnTo>
                  <a:cubicBezTo>
                    <a:pt x="0" y="20109"/>
                    <a:pt x="2883" y="13148"/>
                    <a:pt x="8016" y="8016"/>
                  </a:cubicBezTo>
                  <a:cubicBezTo>
                    <a:pt x="13148" y="2883"/>
                    <a:pt x="20109" y="0"/>
                    <a:pt x="27368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-52732" y="-1477"/>
              <a:ext cx="3838202" cy="167388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669283" lvl="1" indent="-334641" algn="just">
                <a:buFont typeface="Arial"/>
                <a:buChar char="•"/>
              </a:pP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Igazolás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 aktív (rendes vagy hálózati)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tagságról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. </a:t>
              </a:r>
              <a:r>
                <a:rPr lang="hu-HU" sz="2100" dirty="0">
                  <a:solidFill>
                    <a:srgbClr val="C00000"/>
                  </a:solidFill>
                  <a:highlight>
                    <a:srgbClr val="FFFF00"/>
                  </a:highlight>
                  <a:latin typeface="Canva Sans" panose="020B0604020202020204" charset="0"/>
                </a:rPr>
                <a:t>NEM PÓTOLHATÓ MELLÉKLET, CSATOLÁS HIÁNYÁBAN A KÉRELEM ELUTASÍTÁSRA KERÜL!!!</a:t>
              </a:r>
            </a:p>
            <a:p>
              <a:pPr marL="669283" lvl="1" indent="-334641" algn="just">
                <a:buFont typeface="Arial"/>
                <a:buChar char="•"/>
              </a:pP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A beszerzésre kerülő gépekre, eszközökre, technológiákra, valamint az igénybe vett/veendő szolgáltatásokra vonatkozó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3 db árajánlat</a:t>
              </a:r>
            </a:p>
            <a:p>
              <a:pPr marL="669283" lvl="1" indent="-334641" algn="just">
                <a:buFont typeface="Arial"/>
                <a:buChar char="•"/>
              </a:pP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Tartalmi értékelési szempontokat alátámasztó igazolások, nyilatkozatok, dokumentumok 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a felhívás 2. melléklete szerint.</a:t>
              </a:r>
            </a:p>
            <a:p>
              <a:pPr marL="669283" lvl="1" indent="-334641" algn="just">
                <a:buFont typeface="Arial"/>
                <a:buChar char="•"/>
              </a:pP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Napelemes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 művelet esetén a szolgáltató felé benyújtott és a szolgáltató által visszaigazolt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igénybejelentő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, vagy a szolgáltató által kibocsátott "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Pályázati igazolás HMKE létesítéséhez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" tárgyú dokumentum</a:t>
              </a:r>
            </a:p>
            <a:p>
              <a:pPr marL="669283" lvl="1" indent="-334641" algn="just">
                <a:buFont typeface="Arial"/>
                <a:buChar char="•"/>
              </a:pP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Energiafelhasználás csökkentését célzó műveletek esetén a meglévő állapotra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energetikai tanúsítványt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 kell kiállíttatni, valamint a tervezett állapotra vonatkozóan 9/2023. (V.25.) ÉKM rendelet szerinti számításokat kell készíteni.</a:t>
              </a:r>
            </a:p>
            <a:p>
              <a:pPr marL="669283" lvl="1" indent="-334641" algn="just">
                <a:buFont typeface="Arial"/>
                <a:buChar char="•"/>
              </a:pP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Szerelési munká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val érintett a fejlesztés, abban az esetben elegendő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technológiai leírás 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és a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megvalósítási helyet ábrázoló helyszínrajz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, valamint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vázrajz 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benyújtása. Adott technológia vagy fejlesztés esetén - ha a technológiai leírás nem tartalmazza -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tervezői, kivitelezői vagy forgalmazói nyilatkozat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ot kell arról benyújtani, hogy az adott tevékenység megvalósítása csak szereléssel jár, építési elemeket nem tartalmaz. </a:t>
              </a:r>
            </a:p>
            <a:p>
              <a:pPr marL="669283" lvl="1" indent="-334641" algn="just">
                <a:buFont typeface="Arial"/>
                <a:buChar char="•"/>
              </a:pP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Építési tevékenység 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esetében szükséges csatolni az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építészeti-műszaki tervdokumentációt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, valamint a felhívás 6. melléklete szerinti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nyilatkozatot az építési tevékenységekről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.</a:t>
              </a:r>
            </a:p>
            <a:p>
              <a:pPr marL="669283" lvl="1" indent="-334641" algn="just">
                <a:buFont typeface="Arial"/>
                <a:buChar char="•"/>
              </a:pP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Építés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sel járó beruházás megvalósítása esetén, legalább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8 db fénykép</a:t>
              </a:r>
            </a:p>
            <a:p>
              <a:pPr marL="669283" lvl="1" indent="-334641" algn="just">
                <a:buFont typeface="Arial"/>
                <a:buChar char="•"/>
              </a:pP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Akadálymentesítés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 tevékenység megvalósítása esetén, az építészeti-műszaki tervdokumentáció mellé csatolni szükséges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a foglalkoztatási rehabilitációs humán és műszaki szaktanácsadó, és/vagy rehabilitációs környezettervező szakmérnök/szakértő nyilatkozatát.</a:t>
              </a:r>
            </a:p>
            <a:p>
              <a:pPr marL="669283" lvl="1" indent="-334641" algn="just">
                <a:buFont typeface="Arial"/>
                <a:buChar char="•"/>
              </a:pP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Az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ÉNGY-ben nem szereplő építési tételekre 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vonatkozólag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három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, azonos funkcióra vonatkozó műszaki tartalommal rendelkező részletes és tételes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árajánlat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ot.</a:t>
              </a:r>
            </a:p>
            <a:p>
              <a:pPr marL="669283" lvl="1" indent="-334641" algn="just">
                <a:buFont typeface="Arial"/>
                <a:buChar char="•"/>
              </a:pP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Ha a művelet megvalósítása tartalmaz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vízjogi engedélyköteles beruházás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t, úgy a vízjogi engedély iránti eljárás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megindítását igazoló dokumentum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. Meglévő vízi létesítmény felújítás, rekonstrukció esetén a </a:t>
              </a:r>
              <a:r>
                <a:rPr lang="hu-HU" sz="2100" dirty="0">
                  <a:solidFill>
                    <a:srgbClr val="FFFF00"/>
                  </a:solidFill>
                  <a:latin typeface="Canva Sans" panose="020B0604020202020204" charset="0"/>
                </a:rPr>
                <a:t>végleges üzemeltetési és/vagy fennmaradási vízjogi engedélyt</a:t>
              </a:r>
              <a:r>
                <a:rPr lang="hu-HU" sz="2100" dirty="0">
                  <a:solidFill>
                    <a:schemeClr val="bg1"/>
                  </a:solidFill>
                  <a:latin typeface="Canva Sans" panose="020B0604020202020204" charset="0"/>
                </a:rPr>
                <a:t>. </a:t>
              </a:r>
            </a:p>
          </p:txBody>
        </p:sp>
      </p:grpSp>
      <p:sp>
        <p:nvSpPr>
          <p:cNvPr id="12" name="Freeform 12"/>
          <p:cNvSpPr/>
          <p:nvPr/>
        </p:nvSpPr>
        <p:spPr>
          <a:xfrm rot="5400000">
            <a:off x="-462564" y="8728851"/>
            <a:ext cx="1390171" cy="539560"/>
          </a:xfrm>
          <a:custGeom>
            <a:avLst/>
            <a:gdLst/>
            <a:ahLst/>
            <a:cxnLst/>
            <a:rect l="l" t="t" r="r" b="b"/>
            <a:pathLst>
              <a:path w="2090434" h="1050443">
                <a:moveTo>
                  <a:pt x="0" y="0"/>
                </a:moveTo>
                <a:lnTo>
                  <a:pt x="2090434" y="0"/>
                </a:lnTo>
                <a:lnTo>
                  <a:pt x="2090434" y="1050443"/>
                </a:lnTo>
                <a:lnTo>
                  <a:pt x="0" y="105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434E5FC-AD2F-97BA-5BE4-DAB62FEEC9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A5F3A36F-0B8F-536C-FDCF-D33A68280195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D0CB2EC3-0996-1C32-7461-04EC6B10112F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0191C9F-6346-9D75-AAC0-104F232C41CB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34AF9969-22DC-5ABC-C778-0ACC15037ADF}"/>
              </a:ext>
            </a:extLst>
          </p:cNvPr>
          <p:cNvSpPr/>
          <p:nvPr/>
        </p:nvSpPr>
        <p:spPr>
          <a:xfrm>
            <a:off x="16230600" y="0"/>
            <a:ext cx="2057400" cy="159379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31319DB6-FEEB-BAD6-7774-838A4CA40249}"/>
              </a:ext>
            </a:extLst>
          </p:cNvPr>
          <p:cNvSpPr/>
          <p:nvPr/>
        </p:nvSpPr>
        <p:spPr>
          <a:xfrm>
            <a:off x="572217" y="302699"/>
            <a:ext cx="1272788" cy="1125950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1437AF04-FC19-3DAE-C1D5-4EA32283C231}"/>
              </a:ext>
            </a:extLst>
          </p:cNvPr>
          <p:cNvSpPr txBox="1"/>
          <p:nvPr/>
        </p:nvSpPr>
        <p:spPr>
          <a:xfrm>
            <a:off x="2057400" y="425296"/>
            <a:ext cx="12383395" cy="691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62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</a:rPr>
              <a:t>A támogatási kérelem elkészítése során csatolandó mellékletek listája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291BCE8-7DE6-AAF9-9319-2E9C055DEEC9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AF02D37-F8EC-94AD-8CC8-9E3A03555522}"/>
              </a:ext>
            </a:extLst>
          </p:cNvPr>
          <p:cNvGrpSpPr/>
          <p:nvPr/>
        </p:nvGrpSpPr>
        <p:grpSpPr>
          <a:xfrm>
            <a:off x="125302" y="1449125"/>
            <a:ext cx="17781698" cy="7783349"/>
            <a:chOff x="-58907" y="-36310"/>
            <a:chExt cx="3850617" cy="1742480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A358D79E-FB15-0D3A-6B64-53E56671E714}"/>
                </a:ext>
              </a:extLst>
            </p:cNvPr>
            <p:cNvSpPr/>
            <p:nvPr/>
          </p:nvSpPr>
          <p:spPr>
            <a:xfrm>
              <a:off x="-12783" y="32283"/>
              <a:ext cx="3799727" cy="1673887"/>
            </a:xfrm>
            <a:custGeom>
              <a:avLst/>
              <a:gdLst/>
              <a:ahLst/>
              <a:cxnLst/>
              <a:rect l="l" t="t" r="r" b="b"/>
              <a:pathLst>
                <a:path w="3799727" h="1673887">
                  <a:moveTo>
                    <a:pt x="27368" y="0"/>
                  </a:moveTo>
                  <a:lnTo>
                    <a:pt x="3772359" y="0"/>
                  </a:lnTo>
                  <a:cubicBezTo>
                    <a:pt x="3779618" y="0"/>
                    <a:pt x="3786579" y="2883"/>
                    <a:pt x="3791711" y="8016"/>
                  </a:cubicBezTo>
                  <a:cubicBezTo>
                    <a:pt x="3796843" y="13148"/>
                    <a:pt x="3799727" y="20109"/>
                    <a:pt x="3799727" y="27368"/>
                  </a:cubicBezTo>
                  <a:lnTo>
                    <a:pt x="3799727" y="1646519"/>
                  </a:lnTo>
                  <a:cubicBezTo>
                    <a:pt x="3799727" y="1653778"/>
                    <a:pt x="3796843" y="1660739"/>
                    <a:pt x="3791711" y="1665872"/>
                  </a:cubicBezTo>
                  <a:cubicBezTo>
                    <a:pt x="3786579" y="1671004"/>
                    <a:pt x="3779618" y="1673887"/>
                    <a:pt x="3772359" y="1673887"/>
                  </a:cubicBezTo>
                  <a:lnTo>
                    <a:pt x="27368" y="1673887"/>
                  </a:lnTo>
                  <a:cubicBezTo>
                    <a:pt x="20109" y="1673887"/>
                    <a:pt x="13148" y="1671004"/>
                    <a:pt x="8016" y="1665872"/>
                  </a:cubicBezTo>
                  <a:cubicBezTo>
                    <a:pt x="2883" y="1660739"/>
                    <a:pt x="0" y="1653778"/>
                    <a:pt x="0" y="1646519"/>
                  </a:cubicBezTo>
                  <a:lnTo>
                    <a:pt x="0" y="27368"/>
                  </a:lnTo>
                  <a:cubicBezTo>
                    <a:pt x="0" y="20109"/>
                    <a:pt x="2883" y="13148"/>
                    <a:pt x="8016" y="8016"/>
                  </a:cubicBezTo>
                  <a:cubicBezTo>
                    <a:pt x="13148" y="2883"/>
                    <a:pt x="20109" y="0"/>
                    <a:pt x="27368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52CB614F-67B7-8935-FAF1-10E8BD6CF3DA}"/>
                </a:ext>
              </a:extLst>
            </p:cNvPr>
            <p:cNvSpPr txBox="1"/>
            <p:nvPr/>
          </p:nvSpPr>
          <p:spPr>
            <a:xfrm>
              <a:off x="-58907" y="-36310"/>
              <a:ext cx="3850617" cy="167388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669283" lvl="1" indent="-334641">
                <a:spcBef>
                  <a:spcPts val="600"/>
                </a:spcBef>
                <a:buFont typeface="Arial"/>
                <a:buChar char="•"/>
              </a:pPr>
              <a:endParaRPr lang="hu-HU" sz="2800" dirty="0">
                <a:solidFill>
                  <a:schemeClr val="bg1"/>
                </a:solidFill>
              </a:endParaRPr>
            </a:p>
            <a:p>
              <a:pPr marL="669283" lvl="1" indent="-334641" algn="just">
                <a:spcBef>
                  <a:spcPts val="1200"/>
                </a:spcBef>
                <a:buFont typeface="Arial"/>
                <a:buChar char="•"/>
              </a:pP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A kedvezményezett az ÁÚF-ben, valamint a felhívásban foglaltaknak megfelelőn köteles igazolni a fejlesztés alapjául szolgáló tevékenységhez szükséges ingatlan vonatkozásában a rendezett tulajdoni és/vagy használati viszonyokat. (</a:t>
              </a: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Tulajdonosi hozzájáruló nyilatkozat, Használati megállapodás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)</a:t>
              </a:r>
            </a:p>
            <a:p>
              <a:pPr marL="669283" lvl="1" indent="-334641" algn="just">
                <a:spcBef>
                  <a:spcPts val="1200"/>
                </a:spcBef>
                <a:buFont typeface="Arial"/>
                <a:buChar char="•"/>
              </a:pP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Önkormányzat vagy önkormányzati társulás esetén az érintett önkormányzat képviselő-testületének vagy társulási tanácsnak a fejlesztés megvalósításáról szóló </a:t>
              </a: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határozatának hiteles kivonata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, amely tartalmazza a </a:t>
              </a: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fejlesztés megnevezés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ét és a fejlesztéssel érintett </a:t>
              </a: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ingatlan helyrajzi számát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. </a:t>
              </a:r>
            </a:p>
            <a:p>
              <a:pPr marL="669283" lvl="1" indent="-334641" algn="just">
                <a:spcBef>
                  <a:spcPts val="1200"/>
                </a:spcBef>
                <a:buFont typeface="Arial"/>
                <a:buChar char="•"/>
              </a:pP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Önkormányzati társulás által benyújtott támogatási kérelem esetén csatolni kell az önkormányzati társulásra vonatkozó </a:t>
              </a: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társulási megállapodást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. </a:t>
              </a:r>
            </a:p>
            <a:p>
              <a:pPr marL="669283" lvl="1" indent="-334641" algn="just">
                <a:spcBef>
                  <a:spcPts val="1200"/>
                </a:spcBef>
                <a:buFont typeface="Arial"/>
                <a:buChar char="•"/>
              </a:pP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Nyilatkozat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 arról, hogy a HACS aktív (rendes vagy hálózati) </a:t>
              </a: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tagságá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t a művelet fenntartási időszakában </a:t>
              </a: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fenntartja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. </a:t>
              </a:r>
            </a:p>
            <a:p>
              <a:pPr marL="669283" lvl="1" indent="-334641" algn="just">
                <a:spcBef>
                  <a:spcPts val="1200"/>
                </a:spcBef>
                <a:buFont typeface="Arial"/>
                <a:buChar char="•"/>
              </a:pP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Együttműködési megállapodás a HACS-csal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. </a:t>
              </a:r>
            </a:p>
            <a:p>
              <a:pPr marL="669283" lvl="1" indent="-334641" algn="just">
                <a:spcBef>
                  <a:spcPts val="1200"/>
                </a:spcBef>
                <a:buFont typeface="Arial"/>
                <a:buChar char="•"/>
              </a:pP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A tervezett fejlesztés megvalósulási helyének feltüntetésével kiegészített, a fejlesztés településen belüli elhelyezkedését bemutató, </a:t>
              </a: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30 napnál nem régebbi térképmásolatot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. </a:t>
              </a:r>
            </a:p>
            <a:p>
              <a:pPr marL="669283" lvl="1" indent="-334641" algn="just">
                <a:spcBef>
                  <a:spcPts val="1200"/>
                </a:spcBef>
                <a:buFont typeface="Arial"/>
                <a:buChar char="•"/>
              </a:pP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A tervezett fejlesztés megvalósulási helyére vonatkozó </a:t>
              </a: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30 napnál nem régebbi tulajdoni lap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. </a:t>
              </a:r>
            </a:p>
            <a:p>
              <a:pPr marL="669283" lvl="1" indent="-334641" algn="just">
                <a:spcBef>
                  <a:spcPts val="1200"/>
                </a:spcBef>
                <a:buFont typeface="Arial"/>
                <a:buChar char="•"/>
              </a:pP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Rendezvény, rendezvénysorozat, tábor esetén </a:t>
              </a: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programterv 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csatolása szükséges a Felhívás 11. melléklete szerint. </a:t>
              </a:r>
            </a:p>
            <a:p>
              <a:pPr marL="669283" lvl="1" indent="-334641" algn="just">
                <a:spcBef>
                  <a:spcPts val="1200"/>
                </a:spcBef>
                <a:buFont typeface="Arial"/>
                <a:buChar char="•"/>
              </a:pPr>
              <a:r>
                <a:rPr lang="hu-HU" sz="2400" dirty="0">
                  <a:solidFill>
                    <a:srgbClr val="FFFF00"/>
                  </a:solidFill>
                  <a:latin typeface="Canva Sans" panose="020B0604020202020204" charset="0"/>
                </a:rPr>
                <a:t>Együttműködési megállapodás más partnerrel</a:t>
              </a:r>
              <a:r>
                <a:rPr lang="hu-HU" sz="2400" dirty="0">
                  <a:solidFill>
                    <a:schemeClr val="bg1"/>
                  </a:solidFill>
                  <a:latin typeface="Canva Sans" panose="020B0604020202020204" charset="0"/>
                </a:rPr>
                <a:t>. 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va Sans" panose="020B0604020202020204" charset="0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BDB34B7E-8E52-6560-0518-B9015E972000}"/>
              </a:ext>
            </a:extLst>
          </p:cNvPr>
          <p:cNvSpPr/>
          <p:nvPr/>
        </p:nvSpPr>
        <p:spPr>
          <a:xfrm rot="5400000">
            <a:off x="-462564" y="8728851"/>
            <a:ext cx="1390171" cy="539560"/>
          </a:xfrm>
          <a:custGeom>
            <a:avLst/>
            <a:gdLst/>
            <a:ahLst/>
            <a:cxnLst/>
            <a:rect l="l" t="t" r="r" b="b"/>
            <a:pathLst>
              <a:path w="2090434" h="1050443">
                <a:moveTo>
                  <a:pt x="0" y="0"/>
                </a:moveTo>
                <a:lnTo>
                  <a:pt x="2090434" y="0"/>
                </a:lnTo>
                <a:lnTo>
                  <a:pt x="2090434" y="1050443"/>
                </a:lnTo>
                <a:lnTo>
                  <a:pt x="0" y="105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680009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60A023E-22D3-362E-0912-D6C813FF6F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6290BCE1-81DE-912B-781C-2A04A3EB04C5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BB7A60B8-DF34-F369-2C93-A2412C81AD5A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996BEB3D-9F7C-BCFC-7F6E-291649DA1A0B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90950867-E92D-F12F-E4BB-D5AB7267FE64}"/>
              </a:ext>
            </a:extLst>
          </p:cNvPr>
          <p:cNvSpPr/>
          <p:nvPr/>
        </p:nvSpPr>
        <p:spPr>
          <a:xfrm>
            <a:off x="16611600" y="-184444"/>
            <a:ext cx="1823232" cy="1667675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994BFAE-E995-94BC-E155-798A600CC3CC}"/>
              </a:ext>
            </a:extLst>
          </p:cNvPr>
          <p:cNvSpPr/>
          <p:nvPr/>
        </p:nvSpPr>
        <p:spPr>
          <a:xfrm>
            <a:off x="572217" y="302699"/>
            <a:ext cx="1272788" cy="1125950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61A9CE1F-E432-191A-B177-E4ADA88F72BC}"/>
              </a:ext>
            </a:extLst>
          </p:cNvPr>
          <p:cNvSpPr txBox="1"/>
          <p:nvPr/>
        </p:nvSpPr>
        <p:spPr>
          <a:xfrm>
            <a:off x="2057400" y="425296"/>
            <a:ext cx="12383395" cy="691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204"/>
              </a:lnSpc>
              <a:spcBef>
                <a:spcPct val="0"/>
              </a:spcBef>
            </a:pPr>
            <a:r>
              <a:rPr lang="hu-HU" sz="2800" dirty="0">
                <a:latin typeface="Canva Sans" panose="020B0604020202020204" charset="0"/>
              </a:rPr>
              <a:t>Az </a:t>
            </a:r>
            <a:r>
              <a:rPr lang="hu-HU" sz="2800" b="1" dirty="0">
                <a:latin typeface="Canva Sans" panose="020B0604020202020204" charset="0"/>
              </a:rPr>
              <a:t>első kifizetési kérelemhez </a:t>
            </a:r>
            <a:r>
              <a:rPr lang="hu-HU" sz="2800" dirty="0">
                <a:latin typeface="Canva Sans" panose="020B0604020202020204" charset="0"/>
              </a:rPr>
              <a:t>csatolandó dokumentumok</a:t>
            </a:r>
            <a:r>
              <a:rPr kumimoji="0" lang="hu-HU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" panose="020B0604020202020204" charset="0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6B474B3E-ADD4-20A0-AB4D-93570F104434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E5FA603E-1276-01BB-9FAA-A360932647F7}"/>
              </a:ext>
            </a:extLst>
          </p:cNvPr>
          <p:cNvGrpSpPr/>
          <p:nvPr/>
        </p:nvGrpSpPr>
        <p:grpSpPr>
          <a:xfrm>
            <a:off x="1028848" y="1412320"/>
            <a:ext cx="16230303" cy="7398706"/>
            <a:chOff x="205249" y="-53469"/>
            <a:chExt cx="3800625" cy="1707268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1400224-2E0A-5149-299B-467F1677DA7E}"/>
                </a:ext>
              </a:extLst>
            </p:cNvPr>
            <p:cNvSpPr/>
            <p:nvPr/>
          </p:nvSpPr>
          <p:spPr>
            <a:xfrm>
              <a:off x="206147" y="-20088"/>
              <a:ext cx="3799727" cy="1673887"/>
            </a:xfrm>
            <a:custGeom>
              <a:avLst/>
              <a:gdLst/>
              <a:ahLst/>
              <a:cxnLst/>
              <a:rect l="l" t="t" r="r" b="b"/>
              <a:pathLst>
                <a:path w="3799727" h="1673887">
                  <a:moveTo>
                    <a:pt x="27368" y="0"/>
                  </a:moveTo>
                  <a:lnTo>
                    <a:pt x="3772359" y="0"/>
                  </a:lnTo>
                  <a:cubicBezTo>
                    <a:pt x="3779618" y="0"/>
                    <a:pt x="3786579" y="2883"/>
                    <a:pt x="3791711" y="8016"/>
                  </a:cubicBezTo>
                  <a:cubicBezTo>
                    <a:pt x="3796843" y="13148"/>
                    <a:pt x="3799727" y="20109"/>
                    <a:pt x="3799727" y="27368"/>
                  </a:cubicBezTo>
                  <a:lnTo>
                    <a:pt x="3799727" y="1646519"/>
                  </a:lnTo>
                  <a:cubicBezTo>
                    <a:pt x="3799727" y="1653778"/>
                    <a:pt x="3796843" y="1660739"/>
                    <a:pt x="3791711" y="1665872"/>
                  </a:cubicBezTo>
                  <a:cubicBezTo>
                    <a:pt x="3786579" y="1671004"/>
                    <a:pt x="3779618" y="1673887"/>
                    <a:pt x="3772359" y="1673887"/>
                  </a:cubicBezTo>
                  <a:lnTo>
                    <a:pt x="27368" y="1673887"/>
                  </a:lnTo>
                  <a:cubicBezTo>
                    <a:pt x="20109" y="1673887"/>
                    <a:pt x="13148" y="1671004"/>
                    <a:pt x="8016" y="1665872"/>
                  </a:cubicBezTo>
                  <a:cubicBezTo>
                    <a:pt x="2883" y="1660739"/>
                    <a:pt x="0" y="1653778"/>
                    <a:pt x="0" y="1646519"/>
                  </a:cubicBezTo>
                  <a:lnTo>
                    <a:pt x="0" y="27368"/>
                  </a:lnTo>
                  <a:cubicBezTo>
                    <a:pt x="0" y="20109"/>
                    <a:pt x="2883" y="13148"/>
                    <a:pt x="8016" y="8016"/>
                  </a:cubicBezTo>
                  <a:cubicBezTo>
                    <a:pt x="13148" y="2883"/>
                    <a:pt x="20109" y="0"/>
                    <a:pt x="27368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1DCBE21-E5F7-0FF4-32F8-1FDA3528146E}"/>
                </a:ext>
              </a:extLst>
            </p:cNvPr>
            <p:cNvSpPr txBox="1"/>
            <p:nvPr/>
          </p:nvSpPr>
          <p:spPr>
            <a:xfrm>
              <a:off x="205249" y="-53469"/>
              <a:ext cx="3799727" cy="167388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669283" lvl="1" indent="-334641">
                <a:spcBef>
                  <a:spcPts val="600"/>
                </a:spcBef>
                <a:spcAft>
                  <a:spcPts val="1800"/>
                </a:spcAft>
                <a:buFont typeface="Arial"/>
                <a:buChar char="•"/>
              </a:pP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Legkésőbb az első, </a:t>
              </a: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építéssel és/vagy vízjogi engedélyköteles </a:t>
              </a: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beruházással kapcsolatos kifizetési kérelemhez mellékelni kell a </a:t>
              </a: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kedvezményezett nevére szóló</a:t>
              </a:r>
              <a:r>
                <a:rPr lang="hu-HU" sz="2600" dirty="0">
                  <a:latin typeface="Canva Sans" panose="020B0604020202020204" charset="0"/>
                </a:rPr>
                <a:t>, </a:t>
              </a: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végleges építési</a:t>
              </a:r>
              <a:r>
                <a:rPr lang="hu-HU" sz="2600" dirty="0">
                  <a:latin typeface="Canva Sans" panose="020B0604020202020204" charset="0"/>
                </a:rPr>
                <a:t> </a:t>
              </a: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és/vagy a végleges </a:t>
              </a: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vízjogi</a:t>
              </a:r>
              <a:r>
                <a:rPr lang="hu-HU" sz="2600" dirty="0">
                  <a:latin typeface="Canva Sans" panose="020B0604020202020204" charset="0"/>
                </a:rPr>
                <a:t> </a:t>
              </a: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létesítési/bányakapitánysági </a:t>
              </a: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engedélyt</a:t>
              </a: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, beleértve az </a:t>
              </a: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engedélyezési záradékkal ellátott építészeti-műszaki tervdokumentációt</a:t>
              </a: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. </a:t>
              </a:r>
            </a:p>
            <a:p>
              <a:pPr marL="791842" lvl="2">
                <a:spcBef>
                  <a:spcPts val="600"/>
                </a:spcBef>
                <a:spcAft>
                  <a:spcPts val="1800"/>
                </a:spcAft>
              </a:pPr>
              <a:r>
                <a:rPr lang="hu-HU" sz="2600" dirty="0">
                  <a:latin typeface="Canva Sans" panose="020B0604020202020204" charset="0"/>
                </a:rPr>
                <a:t>- </a:t>
              </a: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Nem engedélyköteles vízjogi tevékenység </a:t>
              </a: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esetén az első érintett kifizetési kérelemhez mellékelni kell a </a:t>
              </a: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bejelentési kötelezettség teljesítéséről</a:t>
              </a:r>
              <a:r>
                <a:rPr lang="hu-HU" sz="2600" dirty="0">
                  <a:latin typeface="Canva Sans" panose="020B0604020202020204" charset="0"/>
                </a:rPr>
                <a:t> </a:t>
              </a: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és annak </a:t>
              </a: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vízügyi hatóság részéről történő elfogadásáról szóló igazolást/nyilatkozatot</a:t>
              </a: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. </a:t>
              </a:r>
            </a:p>
            <a:p>
              <a:pPr marL="669283" lvl="1" indent="-334641">
                <a:spcBef>
                  <a:spcPts val="600"/>
                </a:spcBef>
                <a:spcAft>
                  <a:spcPts val="1800"/>
                </a:spcAft>
                <a:buFont typeface="Arial"/>
                <a:buChar char="•"/>
              </a:pP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Építési művelet esetén </a:t>
              </a: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az elszámolni kívánt bizonylattal együtt az </a:t>
              </a: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ÉNGY szerinti bontású számlarészletezőt </a:t>
              </a: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is be kell nyújtani minden kifizetési kérelemhez. </a:t>
              </a:r>
            </a:p>
            <a:p>
              <a:pPr marL="669283" lvl="1" indent="-334641">
                <a:spcBef>
                  <a:spcPts val="600"/>
                </a:spcBef>
                <a:spcAft>
                  <a:spcPts val="1800"/>
                </a:spcAft>
                <a:buFont typeface="Arial"/>
                <a:buChar char="•"/>
              </a:pP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Hálózatra termelő napelemes művelet esetén </a:t>
              </a:r>
              <a:r>
                <a:rPr lang="hu-HU" sz="2600" dirty="0">
                  <a:solidFill>
                    <a:schemeClr val="bg1"/>
                  </a:solidFill>
                  <a:latin typeface="Canva Sans" panose="020B0604020202020204" charset="0"/>
                </a:rPr>
                <a:t>az első napelemes rendszer létesítésével kapcsolatos kifizetési kérelemhez mellékelni kell a </a:t>
              </a:r>
              <a:r>
                <a:rPr lang="hu-HU" sz="2600" dirty="0">
                  <a:solidFill>
                    <a:srgbClr val="FFFF00"/>
                  </a:solidFill>
                  <a:latin typeface="Canva Sans" panose="020B0604020202020204" charset="0"/>
                </a:rPr>
                <a:t>hálózati engedélyes által jóváhagyott csatlakozási dokumentációt</a:t>
              </a:r>
              <a:r>
                <a:rPr lang="hu-HU" sz="2600" dirty="0">
                  <a:latin typeface="Canva Sans" panose="020B0604020202020204" charset="0"/>
                </a:rPr>
                <a:t>.</a:t>
              </a:r>
              <a:endParaRPr kumimoji="0" lang="hu-HU" sz="2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nva Sans" panose="020B0604020202020204" charset="0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968AD297-12E8-8D13-1A9A-DE0F8EC29328}"/>
              </a:ext>
            </a:extLst>
          </p:cNvPr>
          <p:cNvSpPr/>
          <p:nvPr/>
        </p:nvSpPr>
        <p:spPr>
          <a:xfrm rot="5400000">
            <a:off x="-350205" y="8377646"/>
            <a:ext cx="1502217" cy="799258"/>
          </a:xfrm>
          <a:custGeom>
            <a:avLst/>
            <a:gdLst/>
            <a:ahLst/>
            <a:cxnLst/>
            <a:rect l="l" t="t" r="r" b="b"/>
            <a:pathLst>
              <a:path w="2090434" h="1050443">
                <a:moveTo>
                  <a:pt x="0" y="0"/>
                </a:moveTo>
                <a:lnTo>
                  <a:pt x="2090434" y="0"/>
                </a:lnTo>
                <a:lnTo>
                  <a:pt x="2090434" y="1050443"/>
                </a:lnTo>
                <a:lnTo>
                  <a:pt x="0" y="105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5822902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DD2D02A-0F61-A00B-4D0D-4D63C100C8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D026F692-5D5D-D869-8E1C-D57BBC14789B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43246DD-E76A-184B-A195-1026F5D76FBD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6B91775F-E52C-35FE-86A9-C4F318313EE0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296D60F-2C04-97A6-FF8A-687907C05504}"/>
              </a:ext>
            </a:extLst>
          </p:cNvPr>
          <p:cNvSpPr/>
          <p:nvPr/>
        </p:nvSpPr>
        <p:spPr>
          <a:xfrm>
            <a:off x="17015212" y="0"/>
            <a:ext cx="1272788" cy="1025175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D0BC687-D634-AC76-C86D-50FE5572281C}"/>
              </a:ext>
            </a:extLst>
          </p:cNvPr>
          <p:cNvSpPr/>
          <p:nvPr/>
        </p:nvSpPr>
        <p:spPr>
          <a:xfrm>
            <a:off x="572217" y="302699"/>
            <a:ext cx="1272788" cy="1125950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57BFB7EE-E03D-FFE4-2D6E-66A5BEC80349}"/>
              </a:ext>
            </a:extLst>
          </p:cNvPr>
          <p:cNvSpPr txBox="1"/>
          <p:nvPr/>
        </p:nvSpPr>
        <p:spPr>
          <a:xfrm>
            <a:off x="2057400" y="425296"/>
            <a:ext cx="12383395" cy="694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6204"/>
              </a:lnSpc>
              <a:spcBef>
                <a:spcPct val="0"/>
              </a:spcBef>
            </a:pPr>
            <a:r>
              <a:rPr lang="hu-HU" sz="2800" b="1" dirty="0">
                <a:latin typeface="Canva Sans" panose="020B0604020202020204" charset="0"/>
              </a:rPr>
              <a:t>Záró kifizetési kérelemhez csatolandó dokumentumok </a:t>
            </a:r>
            <a:r>
              <a:rPr kumimoji="0" lang="hu-HU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nva Sans" panose="020B0604020202020204" charset="0"/>
              </a:rPr>
              <a:t>listája: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nva Sans" panose="020B0604020202020204" charset="0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2E6E8394-1C6E-8A23-04D5-246F9868392A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74DC82F-25B2-A01A-37F0-832ADBC53396}"/>
              </a:ext>
            </a:extLst>
          </p:cNvPr>
          <p:cNvGrpSpPr/>
          <p:nvPr/>
        </p:nvGrpSpPr>
        <p:grpSpPr>
          <a:xfrm>
            <a:off x="0" y="1299544"/>
            <a:ext cx="18113827" cy="8193922"/>
            <a:chOff x="-63673" y="-26734"/>
            <a:chExt cx="3901507" cy="1708263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35029376-AA3A-574A-8E5A-2A3F563C17A7}"/>
                </a:ext>
              </a:extLst>
            </p:cNvPr>
            <p:cNvSpPr/>
            <p:nvPr/>
          </p:nvSpPr>
          <p:spPr>
            <a:xfrm>
              <a:off x="1284" y="7642"/>
              <a:ext cx="3803725" cy="1673887"/>
            </a:xfrm>
            <a:custGeom>
              <a:avLst/>
              <a:gdLst/>
              <a:ahLst/>
              <a:cxnLst/>
              <a:rect l="l" t="t" r="r" b="b"/>
              <a:pathLst>
                <a:path w="3799727" h="1673887">
                  <a:moveTo>
                    <a:pt x="27368" y="0"/>
                  </a:moveTo>
                  <a:lnTo>
                    <a:pt x="3772359" y="0"/>
                  </a:lnTo>
                  <a:cubicBezTo>
                    <a:pt x="3779618" y="0"/>
                    <a:pt x="3786579" y="2883"/>
                    <a:pt x="3791711" y="8016"/>
                  </a:cubicBezTo>
                  <a:cubicBezTo>
                    <a:pt x="3796843" y="13148"/>
                    <a:pt x="3799727" y="20109"/>
                    <a:pt x="3799727" y="27368"/>
                  </a:cubicBezTo>
                  <a:lnTo>
                    <a:pt x="3799727" y="1646519"/>
                  </a:lnTo>
                  <a:cubicBezTo>
                    <a:pt x="3799727" y="1653778"/>
                    <a:pt x="3796843" y="1660739"/>
                    <a:pt x="3791711" y="1665872"/>
                  </a:cubicBezTo>
                  <a:cubicBezTo>
                    <a:pt x="3786579" y="1671004"/>
                    <a:pt x="3779618" y="1673887"/>
                    <a:pt x="3772359" y="1673887"/>
                  </a:cubicBezTo>
                  <a:lnTo>
                    <a:pt x="27368" y="1673887"/>
                  </a:lnTo>
                  <a:cubicBezTo>
                    <a:pt x="20109" y="1673887"/>
                    <a:pt x="13148" y="1671004"/>
                    <a:pt x="8016" y="1665872"/>
                  </a:cubicBezTo>
                  <a:cubicBezTo>
                    <a:pt x="2883" y="1660739"/>
                    <a:pt x="0" y="1653778"/>
                    <a:pt x="0" y="1646519"/>
                  </a:cubicBezTo>
                  <a:lnTo>
                    <a:pt x="0" y="27368"/>
                  </a:lnTo>
                  <a:cubicBezTo>
                    <a:pt x="0" y="20109"/>
                    <a:pt x="2883" y="13148"/>
                    <a:pt x="8016" y="8016"/>
                  </a:cubicBezTo>
                  <a:cubicBezTo>
                    <a:pt x="13148" y="2883"/>
                    <a:pt x="20109" y="0"/>
                    <a:pt x="27368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F17466D2-C33F-9FF4-6B36-8FD8541DB266}"/>
                </a:ext>
              </a:extLst>
            </p:cNvPr>
            <p:cNvSpPr txBox="1"/>
            <p:nvPr/>
          </p:nvSpPr>
          <p:spPr>
            <a:xfrm>
              <a:off x="-63673" y="-26734"/>
              <a:ext cx="3901507" cy="167388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669283" lvl="1" indent="-334641">
                <a:buFont typeface="Arial"/>
                <a:buChar char="•"/>
              </a:pP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Engedélyköteles építési tevékenység esetén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mellékelni kell a végleges használatbavételi engedélyt vagy hatósági igazolást arról, hogy a hatóság a használatbavételt tudomásul vette. </a:t>
              </a: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Nem engedélyköteles építési tevékenység esetén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mellékelni kell a műszaki átadás-átvételi jegyzőkönyvet, hibalista esetén a műszaki ellenőr teljesítésigazolásával a teljes körű javításról. </a:t>
              </a:r>
            </a:p>
            <a:p>
              <a:pPr marL="669283" lvl="1" indent="-334641">
                <a:buFont typeface="Arial"/>
                <a:buChar char="•"/>
              </a:pP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Ha a művelet tartalmaz</a:t>
              </a:r>
              <a:r>
                <a:rPr lang="hu-HU" sz="2000" dirty="0">
                  <a:latin typeface="Canva Sans" panose="020B0604020202020204" charset="0"/>
                </a:rPr>
                <a:t> </a:t>
              </a: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vízjogi engedélyköteles beruházást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, akkor mellékelni kell a végleges vízjogi üzemeltetési engedélyt vagy a vízügyi hatóság igazolását/nyilatkozatát arról, hogy a vízügyi hatóság nyilvántartásában szerepel az objektum annak azonosítószáma alapján, és a használatbavételét/az üzemeltetését tudomásul vette. Ennek hiányában az üzemeltetési engedélyezési kérelem vagy a használatbavétel/az üzemeltetés tudomásul vétele iránti kérelem benyújtására vonatkozó igazolás/nyilatkozat csatolása szükséges. </a:t>
              </a:r>
            </a:p>
            <a:p>
              <a:pPr marL="669283" lvl="1" indent="-334641">
                <a:buFont typeface="Arial"/>
                <a:buChar char="•"/>
              </a:pP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Hálózatra termelő, valamint vissz-wattos </a:t>
              </a: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napelemes művelet esetén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, a hálózati engedélyessel kötött hálózathasználati szerződést csatolni kell. </a:t>
              </a:r>
            </a:p>
            <a:p>
              <a:pPr marL="669283" lvl="1" indent="-334641">
                <a:buFont typeface="Arial"/>
                <a:buChar char="•"/>
              </a:pP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Energiafelhasználás csökkentését célzó műveletek esetén</a:t>
              </a:r>
              <a:r>
                <a:rPr lang="hu-HU" sz="2000" dirty="0">
                  <a:latin typeface="Canva Sans" panose="020B0604020202020204" charset="0"/>
                </a:rPr>
                <a:t>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az épületenergetikai tanúsítvány, és a kapcsolódó számítások csatolása szükséges. </a:t>
              </a:r>
            </a:p>
            <a:p>
              <a:pPr marL="669283" lvl="1" indent="-334641">
                <a:buFont typeface="Arial"/>
                <a:buChar char="•"/>
              </a:pP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Kiadvány készítése esetén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a kedvezményezett köteles a záró kifizetési kérelem mellékleteként benyújtani elektronikus formában, pdf. fájlként a kiadványt. </a:t>
              </a:r>
            </a:p>
            <a:p>
              <a:pPr marL="669283" lvl="1" indent="-334641">
                <a:buFont typeface="Arial"/>
                <a:buChar char="•"/>
              </a:pP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Idegen nyelven elkészült kiadvány, esetén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a kedvezményezett köteles a záró kifizetési kérelem mellékleteként benyújtani szakfordításról és tolmácsolásról szóló 24/1986 (VI. 26.) MT rendelet szerinti szakfordítói, illetőleg tolmács képesítéssel rendelkező személy által készített magyar nyelvű fordítást is. </a:t>
              </a:r>
            </a:p>
            <a:p>
              <a:pPr marL="669283" lvl="1" indent="-334641">
                <a:buFont typeface="Arial"/>
                <a:buChar char="•"/>
              </a:pP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Játszótéri elemek beszerzése, telepítése esetében</a:t>
              </a:r>
              <a:r>
                <a:rPr lang="hu-HU" sz="2000" dirty="0">
                  <a:latin typeface="Canva Sans" panose="020B0604020202020204" charset="0"/>
                </a:rPr>
                <a:t>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mellékelni kell a 78/2003. (XI. 27.) GKM rendelet 3. §-a szerinti megfelelőségi tanúsítványokat, valamint a használatbavétel engedélyezését igazoló, a 78/2003. (XI. 27.) GKM rendelet 7. §-ában meghatározottak szerint kiállított ellenőrzési jegyzőkönyvet. </a:t>
              </a:r>
            </a:p>
            <a:p>
              <a:pPr marL="669283" lvl="1" indent="-334641">
                <a:buFont typeface="Arial"/>
                <a:buChar char="•"/>
              </a:pP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Honlapfejlesztés esetén</a:t>
              </a:r>
              <a:r>
                <a:rPr lang="hu-HU" sz="2000" dirty="0">
                  <a:latin typeface="Canva Sans" panose="020B0604020202020204" charset="0"/>
                </a:rPr>
                <a:t>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a kedvezményezett köteles a záró kifizetési kérelemmel egyidőben biztosítani annak elérhetőségét. </a:t>
              </a:r>
            </a:p>
            <a:p>
              <a:pPr marL="669283" lvl="1" indent="-334641">
                <a:buFont typeface="Arial"/>
                <a:buChar char="•"/>
              </a:pP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A kedvezményezett köteles a záró kifizetési kérelem mellékleteként benyújtani a </a:t>
              </a: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más partnerrel kötött együttműködési megállapodásban foglaltak megvalósulását alátámasztó dokumentumokat, igazolásokat</a:t>
              </a:r>
              <a:r>
                <a:rPr lang="hu-HU" sz="2000" dirty="0">
                  <a:latin typeface="Canva Sans" panose="020B0604020202020204" charset="0"/>
                </a:rPr>
                <a:t>. </a:t>
              </a:r>
            </a:p>
            <a:p>
              <a:pPr marL="669283" lvl="1" indent="-334641">
                <a:buFont typeface="Arial"/>
                <a:buChar char="•"/>
              </a:pP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A kedvezményezett köteles a záró kifizetési kérelem mellékleteként benyújtani az "</a:t>
              </a: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A BAKONYÉRT" Egyesület nyilatkozatát az együttműködés megvalósulásáról valamint az együttműködési megállapodásban foglalt rendezvényen való részvételről</a:t>
              </a:r>
              <a:r>
                <a:rPr lang="hu-HU" sz="2000" dirty="0">
                  <a:latin typeface="Canva Sans" panose="020B0604020202020204" charset="0"/>
                </a:rPr>
                <a:t>. </a:t>
              </a:r>
            </a:p>
            <a:p>
              <a:pPr marL="669283" lvl="1" indent="-334641">
                <a:buFont typeface="Arial"/>
                <a:buChar char="•"/>
              </a:pP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A</a:t>
              </a:r>
              <a:r>
                <a:rPr lang="hu-HU" sz="2000" dirty="0">
                  <a:latin typeface="Canva Sans" panose="020B0604020202020204" charset="0"/>
                </a:rPr>
                <a:t> </a:t>
              </a: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HACS által kiállított igazolás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, hogy elektronikus formában (a HACS e-mali címére: abakonyert@gmail.com) a művelet eredményeiről szakmai </a:t>
              </a: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záró beszámoló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(A felhívás 13. számú melléklet: Szakmai záró beszámoló minta alapján) és legalább </a:t>
              </a:r>
              <a:r>
                <a:rPr lang="hu-HU" sz="2000" dirty="0">
                  <a:solidFill>
                    <a:srgbClr val="FFFF00"/>
                  </a:solidFill>
                  <a:latin typeface="Canva Sans" panose="020B0604020202020204" charset="0"/>
                </a:rPr>
                <a:t>5 fotó </a:t>
              </a:r>
              <a:r>
                <a:rPr lang="hu-HU" sz="2000" dirty="0">
                  <a:solidFill>
                    <a:schemeClr val="bg1"/>
                  </a:solidFill>
                  <a:latin typeface="Canva Sans" panose="020B0604020202020204" charset="0"/>
                </a:rPr>
                <a:t>megküldésre került. </a:t>
              </a:r>
              <a:endParaRPr kumimoji="0" lang="hu-HU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LnTx/>
                <a:uFillTx/>
                <a:latin typeface="Canva Sans" panose="020B0604020202020204" charset="0"/>
              </a:endParaRP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B8E4B59F-76F6-9258-6632-AA91029E2810}"/>
              </a:ext>
            </a:extLst>
          </p:cNvPr>
          <p:cNvSpPr/>
          <p:nvPr/>
        </p:nvSpPr>
        <p:spPr>
          <a:xfrm rot="5400000">
            <a:off x="-462564" y="8728851"/>
            <a:ext cx="1390171" cy="539560"/>
          </a:xfrm>
          <a:custGeom>
            <a:avLst/>
            <a:gdLst/>
            <a:ahLst/>
            <a:cxnLst/>
            <a:rect l="l" t="t" r="r" b="b"/>
            <a:pathLst>
              <a:path w="2090434" h="1050443">
                <a:moveTo>
                  <a:pt x="0" y="0"/>
                </a:moveTo>
                <a:lnTo>
                  <a:pt x="2090434" y="0"/>
                </a:lnTo>
                <a:lnTo>
                  <a:pt x="2090434" y="1050443"/>
                </a:lnTo>
                <a:lnTo>
                  <a:pt x="0" y="105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17908724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4626839" y="0"/>
            <a:ext cx="3661161" cy="3401829"/>
          </a:xfrm>
          <a:custGeom>
            <a:avLst/>
            <a:gdLst/>
            <a:ahLst/>
            <a:cxnLst/>
            <a:rect l="l" t="t" r="r" b="b"/>
            <a:pathLst>
              <a:path w="3661161" h="3401829">
                <a:moveTo>
                  <a:pt x="0" y="0"/>
                </a:moveTo>
                <a:lnTo>
                  <a:pt x="3661161" y="0"/>
                </a:lnTo>
                <a:lnTo>
                  <a:pt x="3661161" y="3401829"/>
                </a:lnTo>
                <a:lnTo>
                  <a:pt x="0" y="3401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57729" y="3516889"/>
            <a:ext cx="14306155" cy="4616125"/>
            <a:chOff x="0" y="0"/>
            <a:chExt cx="3767876" cy="14537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7876" cy="1453721"/>
            </a:xfrm>
            <a:custGeom>
              <a:avLst/>
              <a:gdLst/>
              <a:ahLst/>
              <a:cxnLst/>
              <a:rect l="l" t="t" r="r" b="b"/>
              <a:pathLst>
                <a:path w="3767876" h="1453721">
                  <a:moveTo>
                    <a:pt x="27599" y="0"/>
                  </a:moveTo>
                  <a:lnTo>
                    <a:pt x="3740277" y="0"/>
                  </a:lnTo>
                  <a:cubicBezTo>
                    <a:pt x="3755520" y="0"/>
                    <a:pt x="3767876" y="12357"/>
                    <a:pt x="3767876" y="27599"/>
                  </a:cubicBezTo>
                  <a:lnTo>
                    <a:pt x="3767876" y="1426122"/>
                  </a:lnTo>
                  <a:cubicBezTo>
                    <a:pt x="3767876" y="1441364"/>
                    <a:pt x="3755520" y="1453721"/>
                    <a:pt x="3740277" y="1453721"/>
                  </a:cubicBezTo>
                  <a:lnTo>
                    <a:pt x="27599" y="1453721"/>
                  </a:lnTo>
                  <a:cubicBezTo>
                    <a:pt x="12357" y="1453721"/>
                    <a:pt x="0" y="1441364"/>
                    <a:pt x="0" y="1426122"/>
                  </a:cubicBezTo>
                  <a:lnTo>
                    <a:pt x="0" y="27599"/>
                  </a:lnTo>
                  <a:cubicBezTo>
                    <a:pt x="0" y="12357"/>
                    <a:pt x="12357" y="0"/>
                    <a:pt x="27599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76200"/>
              <a:ext cx="3767876" cy="1529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820409" lvl="1" indent="-410205" algn="l">
                <a:lnSpc>
                  <a:spcPts val="5319"/>
                </a:lnSpc>
                <a:buFont typeface="Arial"/>
                <a:buChar char="•"/>
              </a:pPr>
              <a:r>
                <a:rPr lang="en-US" sz="3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Helyi nemzetiségi önkormányzat (371) </a:t>
              </a:r>
            </a:p>
            <a:p>
              <a:pPr marL="820409" lvl="1" indent="-410205" algn="l">
                <a:lnSpc>
                  <a:spcPts val="5319"/>
                </a:lnSpc>
                <a:buFont typeface="Arial"/>
                <a:buChar char="•"/>
              </a:pPr>
              <a:r>
                <a:rPr lang="en-US" sz="3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Helyi nemzetiségi önkormányzati költségvetési szerv (372) </a:t>
              </a:r>
            </a:p>
            <a:p>
              <a:pPr marL="820409" lvl="1" indent="-410205" algn="l">
                <a:lnSpc>
                  <a:spcPts val="5319"/>
                </a:lnSpc>
                <a:buFont typeface="Arial"/>
                <a:buChar char="•"/>
              </a:pPr>
              <a:r>
                <a:rPr lang="en-US" sz="3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Helyi önkormányzat (321) </a:t>
              </a:r>
            </a:p>
            <a:p>
              <a:pPr marL="820409" lvl="1" indent="-410205" algn="l">
                <a:lnSpc>
                  <a:spcPts val="5319"/>
                </a:lnSpc>
                <a:buFont typeface="Arial"/>
                <a:buChar char="•"/>
              </a:pPr>
              <a:r>
                <a:rPr lang="en-US" sz="3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Helyi önkormányzatok társulása (327)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5749144" y="6995472"/>
            <a:ext cx="2341233" cy="2396561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3" y="0"/>
                </a:lnTo>
                <a:lnTo>
                  <a:pt x="2341233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2089740"/>
            <a:ext cx="9866564" cy="97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44"/>
              </a:lnSpc>
              <a:spcBef>
                <a:spcPct val="0"/>
              </a:spcBef>
            </a:pPr>
            <a:r>
              <a:rPr lang="en-US" sz="4960" dirty="0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Kedvezményezettek köre: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38291"/>
            <a:ext cx="13589077" cy="85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4"/>
              </a:lnSpc>
              <a:spcBef>
                <a:spcPct val="0"/>
              </a:spcBef>
            </a:pPr>
            <a:r>
              <a:rPr lang="en-US" sz="50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Ki nyújthat be helyi támogatási kérelmet?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7"/>
              </a:lnSpc>
              <a:spcBef>
                <a:spcPct val="0"/>
              </a:spcBef>
            </a:pPr>
            <a:r>
              <a:rPr lang="en-US" sz="2583" dirty="0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69E4C4-6F14-B3BB-DA4D-457CC7E9E1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EB77D9C3-E1C9-682B-D4F0-FAA1F8341FEF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20853E24-7AA7-A5AF-A800-2D086312AE5B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D485494-B651-A61C-87C4-140F5FA96107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F2905FDA-0469-2303-D30F-EFBD4B7A20E8}"/>
              </a:ext>
            </a:extLst>
          </p:cNvPr>
          <p:cNvSpPr/>
          <p:nvPr/>
        </p:nvSpPr>
        <p:spPr>
          <a:xfrm>
            <a:off x="16154400" y="0"/>
            <a:ext cx="2133600" cy="1812683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7EA59942-7459-0EA2-BC72-C8F64B150455}"/>
              </a:ext>
            </a:extLst>
          </p:cNvPr>
          <p:cNvSpPr/>
          <p:nvPr/>
        </p:nvSpPr>
        <p:spPr>
          <a:xfrm>
            <a:off x="16839028" y="8262682"/>
            <a:ext cx="1350160" cy="1173596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0FF50B83-B0E0-FEF1-1859-28FDD1B31353}"/>
              </a:ext>
            </a:extLst>
          </p:cNvPr>
          <p:cNvSpPr txBox="1"/>
          <p:nvPr/>
        </p:nvSpPr>
        <p:spPr>
          <a:xfrm>
            <a:off x="2244364" y="658216"/>
            <a:ext cx="13589077" cy="76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lvl="0" algn="ctr">
              <a:lnSpc>
                <a:spcPts val="6204"/>
              </a:lnSpc>
              <a:spcBef>
                <a:spcPct val="0"/>
              </a:spcBef>
            </a:pPr>
            <a:r>
              <a:rPr lang="hu-HU" sz="4800" dirty="0"/>
              <a:t>A FELHÍVÁS MELLÉKLETEI </a:t>
            </a:r>
            <a:endParaRPr kumimoji="0" lang="en-US" sz="4431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589DDF95-50B0-FDE4-0038-60B80481C4A1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3B973B8A-28E7-0086-6D86-B9562071ACE4}"/>
              </a:ext>
            </a:extLst>
          </p:cNvPr>
          <p:cNvGrpSpPr/>
          <p:nvPr/>
        </p:nvGrpSpPr>
        <p:grpSpPr>
          <a:xfrm>
            <a:off x="609695" y="1882456"/>
            <a:ext cx="8153306" cy="6355541"/>
            <a:chOff x="0" y="0"/>
            <a:chExt cx="3799727" cy="1673887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064D30AA-739A-B84E-9931-2EB6F0B62BCC}"/>
                </a:ext>
              </a:extLst>
            </p:cNvPr>
            <p:cNvSpPr/>
            <p:nvPr/>
          </p:nvSpPr>
          <p:spPr>
            <a:xfrm>
              <a:off x="0" y="0"/>
              <a:ext cx="3799727" cy="1673887"/>
            </a:xfrm>
            <a:custGeom>
              <a:avLst/>
              <a:gdLst/>
              <a:ahLst/>
              <a:cxnLst/>
              <a:rect l="l" t="t" r="r" b="b"/>
              <a:pathLst>
                <a:path w="3799727" h="1673887">
                  <a:moveTo>
                    <a:pt x="27368" y="0"/>
                  </a:moveTo>
                  <a:lnTo>
                    <a:pt x="3772359" y="0"/>
                  </a:lnTo>
                  <a:cubicBezTo>
                    <a:pt x="3779618" y="0"/>
                    <a:pt x="3786579" y="2883"/>
                    <a:pt x="3791711" y="8016"/>
                  </a:cubicBezTo>
                  <a:cubicBezTo>
                    <a:pt x="3796843" y="13148"/>
                    <a:pt x="3799727" y="20109"/>
                    <a:pt x="3799727" y="27368"/>
                  </a:cubicBezTo>
                  <a:lnTo>
                    <a:pt x="3799727" y="1646519"/>
                  </a:lnTo>
                  <a:cubicBezTo>
                    <a:pt x="3799727" y="1653778"/>
                    <a:pt x="3796843" y="1660739"/>
                    <a:pt x="3791711" y="1665872"/>
                  </a:cubicBezTo>
                  <a:cubicBezTo>
                    <a:pt x="3786579" y="1671004"/>
                    <a:pt x="3779618" y="1673887"/>
                    <a:pt x="3772359" y="1673887"/>
                  </a:cubicBezTo>
                  <a:lnTo>
                    <a:pt x="27368" y="1673887"/>
                  </a:lnTo>
                  <a:cubicBezTo>
                    <a:pt x="20109" y="1673887"/>
                    <a:pt x="13148" y="1671004"/>
                    <a:pt x="8016" y="1665872"/>
                  </a:cubicBezTo>
                  <a:cubicBezTo>
                    <a:pt x="2883" y="1660739"/>
                    <a:pt x="0" y="1653778"/>
                    <a:pt x="0" y="1646519"/>
                  </a:cubicBezTo>
                  <a:lnTo>
                    <a:pt x="0" y="27368"/>
                  </a:lnTo>
                  <a:cubicBezTo>
                    <a:pt x="0" y="20109"/>
                    <a:pt x="2883" y="13148"/>
                    <a:pt x="8016" y="8016"/>
                  </a:cubicBezTo>
                  <a:cubicBezTo>
                    <a:pt x="13148" y="2883"/>
                    <a:pt x="20109" y="0"/>
                    <a:pt x="27368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6B357D8F-F126-8B0B-4F25-61FD5DB74565}"/>
                </a:ext>
              </a:extLst>
            </p:cNvPr>
            <p:cNvSpPr txBox="1"/>
            <p:nvPr/>
          </p:nvSpPr>
          <p:spPr>
            <a:xfrm>
              <a:off x="0" y="76179"/>
              <a:ext cx="3799727" cy="1597708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334642" lvl="1">
                <a:lnSpc>
                  <a:spcPts val="4897"/>
                </a:lnSpc>
              </a:pPr>
              <a:r>
                <a:rPr lang="hu-HU" sz="2400" dirty="0">
                  <a:solidFill>
                    <a:schemeClr val="bg1"/>
                  </a:solidFill>
                </a:rPr>
                <a:t>1. melléket: Fogalomtár </a:t>
              </a:r>
            </a:p>
            <a:p>
              <a:pPr marL="334642" lvl="1">
                <a:lnSpc>
                  <a:spcPts val="4897"/>
                </a:lnSpc>
              </a:pPr>
              <a:r>
                <a:rPr lang="hu-HU" sz="2400" dirty="0">
                  <a:solidFill>
                    <a:schemeClr val="bg1"/>
                  </a:solidFill>
                </a:rPr>
                <a:t>2. melléket: Tartalmi értékelési szempontok </a:t>
              </a:r>
            </a:p>
            <a:p>
              <a:pPr marL="334642" lvl="1">
                <a:lnSpc>
                  <a:spcPts val="4897"/>
                </a:lnSpc>
              </a:pPr>
              <a:r>
                <a:rPr lang="hu-HU" sz="2400" dirty="0">
                  <a:solidFill>
                    <a:schemeClr val="bg1"/>
                  </a:solidFill>
                </a:rPr>
                <a:t>3. melléket: Tájékoztató az ARACHNE kockázatértékelő eszköz részére küldendő adatokról </a:t>
              </a:r>
            </a:p>
            <a:p>
              <a:pPr marL="334642" lvl="1">
                <a:lnSpc>
                  <a:spcPts val="4897"/>
                </a:lnSpc>
              </a:pPr>
              <a:r>
                <a:rPr lang="hu-HU" sz="2400" dirty="0">
                  <a:solidFill>
                    <a:schemeClr val="bg1"/>
                  </a:solidFill>
                </a:rPr>
                <a:t>4 .melléket: LEADER hozzáadott érték útmutató </a:t>
              </a:r>
            </a:p>
            <a:p>
              <a:pPr marL="334642" lvl="1">
                <a:lnSpc>
                  <a:spcPts val="4897"/>
                </a:lnSpc>
              </a:pPr>
              <a:r>
                <a:rPr lang="hu-HU" sz="2400" dirty="0">
                  <a:solidFill>
                    <a:schemeClr val="bg1"/>
                  </a:solidFill>
                </a:rPr>
                <a:t>5 .melléket: Monitoring melléklet </a:t>
              </a:r>
            </a:p>
            <a:p>
              <a:pPr marL="334642" lvl="1">
                <a:lnSpc>
                  <a:spcPts val="4897"/>
                </a:lnSpc>
              </a:pPr>
              <a:r>
                <a:rPr lang="hu-HU" sz="2400" dirty="0">
                  <a:solidFill>
                    <a:schemeClr val="bg1"/>
                  </a:solidFill>
                </a:rPr>
                <a:t>6. melléket: Nyilatkozat építési tevékenységről(amennyiben releváns) </a:t>
              </a:r>
              <a:r>
                <a:rPr lang="hu-HU" sz="24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CSATOLANDÓ!</a:t>
              </a:r>
            </a:p>
            <a:p>
              <a:pPr marL="334642" lvl="1">
                <a:lnSpc>
                  <a:spcPts val="4897"/>
                </a:lnSpc>
                <a:defRPr/>
              </a:pP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7. melléklet: Együttműködési megállapodás a BAKONYÉRT Egyesülettel minta </a:t>
              </a:r>
              <a:r>
                <a:rPr lang="hu-HU" sz="2400" dirty="0">
                  <a:solidFill>
                    <a:srgbClr val="FF0000"/>
                  </a:solidFill>
                  <a:highlight>
                    <a:srgbClr val="FFFF00"/>
                  </a:highlight>
                </a:rPr>
                <a:t>CSATOLANDÓ!</a:t>
              </a:r>
              <a:endParaRPr kumimoji="0" lang="hu-HU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  <a:p>
              <a:pPr marL="669283" lvl="1" indent="-334641">
                <a:lnSpc>
                  <a:spcPts val="4897"/>
                </a:lnSpc>
                <a:buFont typeface="Arial"/>
                <a:buChar char="•"/>
              </a:pPr>
              <a:endParaRPr lang="hu-HU" sz="2400" dirty="0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2D090A0E-18CA-D5D7-E36A-87EEFA84E6C3}"/>
              </a:ext>
            </a:extLst>
          </p:cNvPr>
          <p:cNvSpPr/>
          <p:nvPr/>
        </p:nvSpPr>
        <p:spPr>
          <a:xfrm rot="5400000">
            <a:off x="-425306" y="8590971"/>
            <a:ext cx="1390171" cy="539560"/>
          </a:xfrm>
          <a:custGeom>
            <a:avLst/>
            <a:gdLst/>
            <a:ahLst/>
            <a:cxnLst/>
            <a:rect l="l" t="t" r="r" b="b"/>
            <a:pathLst>
              <a:path w="2090434" h="1050443">
                <a:moveTo>
                  <a:pt x="0" y="0"/>
                </a:moveTo>
                <a:lnTo>
                  <a:pt x="2090434" y="0"/>
                </a:lnTo>
                <a:lnTo>
                  <a:pt x="2090434" y="1050443"/>
                </a:lnTo>
                <a:lnTo>
                  <a:pt x="0" y="105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3" name="Group 9">
            <a:extLst>
              <a:ext uri="{FF2B5EF4-FFF2-40B4-BE49-F238E27FC236}">
                <a16:creationId xmlns:a16="http://schemas.microsoft.com/office/drawing/2014/main" id="{73FE6B90-E6EE-05FA-6F5C-E372FDBB2C2C}"/>
              </a:ext>
            </a:extLst>
          </p:cNvPr>
          <p:cNvGrpSpPr/>
          <p:nvPr/>
        </p:nvGrpSpPr>
        <p:grpSpPr>
          <a:xfrm>
            <a:off x="8833135" y="1446656"/>
            <a:ext cx="8135162" cy="6768797"/>
            <a:chOff x="3173146" y="-47736"/>
            <a:chExt cx="3861080" cy="1782728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4877F329-55D1-4897-645D-EC83BA7F05BC}"/>
                </a:ext>
              </a:extLst>
            </p:cNvPr>
            <p:cNvSpPr/>
            <p:nvPr/>
          </p:nvSpPr>
          <p:spPr>
            <a:xfrm>
              <a:off x="3234499" y="61105"/>
              <a:ext cx="3799727" cy="1673887"/>
            </a:xfrm>
            <a:custGeom>
              <a:avLst/>
              <a:gdLst/>
              <a:ahLst/>
              <a:cxnLst/>
              <a:rect l="l" t="t" r="r" b="b"/>
              <a:pathLst>
                <a:path w="3799727" h="1673887">
                  <a:moveTo>
                    <a:pt x="27368" y="0"/>
                  </a:moveTo>
                  <a:lnTo>
                    <a:pt x="3772359" y="0"/>
                  </a:lnTo>
                  <a:cubicBezTo>
                    <a:pt x="3779618" y="0"/>
                    <a:pt x="3786579" y="2883"/>
                    <a:pt x="3791711" y="8016"/>
                  </a:cubicBezTo>
                  <a:cubicBezTo>
                    <a:pt x="3796843" y="13148"/>
                    <a:pt x="3799727" y="20109"/>
                    <a:pt x="3799727" y="27368"/>
                  </a:cubicBezTo>
                  <a:lnTo>
                    <a:pt x="3799727" y="1646519"/>
                  </a:lnTo>
                  <a:cubicBezTo>
                    <a:pt x="3799727" y="1653778"/>
                    <a:pt x="3796843" y="1660739"/>
                    <a:pt x="3791711" y="1665872"/>
                  </a:cubicBezTo>
                  <a:cubicBezTo>
                    <a:pt x="3786579" y="1671004"/>
                    <a:pt x="3779618" y="1673887"/>
                    <a:pt x="3772359" y="1673887"/>
                  </a:cubicBezTo>
                  <a:lnTo>
                    <a:pt x="27368" y="1673887"/>
                  </a:lnTo>
                  <a:cubicBezTo>
                    <a:pt x="20109" y="1673887"/>
                    <a:pt x="13148" y="1671004"/>
                    <a:pt x="8016" y="1665872"/>
                  </a:cubicBezTo>
                  <a:cubicBezTo>
                    <a:pt x="2883" y="1660739"/>
                    <a:pt x="0" y="1653778"/>
                    <a:pt x="0" y="1646519"/>
                  </a:cubicBezTo>
                  <a:lnTo>
                    <a:pt x="0" y="27368"/>
                  </a:lnTo>
                  <a:cubicBezTo>
                    <a:pt x="0" y="20109"/>
                    <a:pt x="2883" y="13148"/>
                    <a:pt x="8016" y="8016"/>
                  </a:cubicBezTo>
                  <a:cubicBezTo>
                    <a:pt x="13148" y="2883"/>
                    <a:pt x="20109" y="0"/>
                    <a:pt x="27368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5" name="TextBox 11">
              <a:extLst>
                <a:ext uri="{FF2B5EF4-FFF2-40B4-BE49-F238E27FC236}">
                  <a16:creationId xmlns:a16="http://schemas.microsoft.com/office/drawing/2014/main" id="{448AFC63-7A1A-F02C-3D6C-8256E9D56871}"/>
                </a:ext>
              </a:extLst>
            </p:cNvPr>
            <p:cNvSpPr txBox="1"/>
            <p:nvPr/>
          </p:nvSpPr>
          <p:spPr>
            <a:xfrm>
              <a:off x="3173146" y="-47736"/>
              <a:ext cx="3799727" cy="176913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334642" marR="0" lvl="1" indent="0" algn="l" defTabSz="914400" rtl="0" eaLnBrk="1" fontAlgn="auto" latinLnBrk="0" hangingPunct="1">
                <a:lnSpc>
                  <a:spcPts val="489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schemeClr val="bg1"/>
                  </a:solidFill>
                </a:rPr>
                <a:t>8. melléklet: Együttműködési megállapodás más partnerrel minta </a:t>
              </a: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CSATOLANDÓ!</a:t>
              </a:r>
              <a:endParaRPr lang="hu-HU" sz="2400" dirty="0">
                <a:solidFill>
                  <a:schemeClr val="bg1"/>
                </a:solidFill>
              </a:endParaRPr>
            </a:p>
            <a:p>
              <a:pPr marL="334642" marR="0" lvl="1" indent="0" algn="l" defTabSz="914400" rtl="0" eaLnBrk="1" fontAlgn="auto" latinLnBrk="0" hangingPunct="1">
                <a:lnSpc>
                  <a:spcPts val="489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schemeClr val="bg1"/>
                  </a:solidFill>
                </a:rPr>
                <a:t>9. melléklet: Használati megállapodás minta települések megújítása </a:t>
              </a: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CSATOLANDÓ!</a:t>
              </a:r>
              <a:endParaRPr lang="hu-HU" sz="2400" dirty="0">
                <a:solidFill>
                  <a:schemeClr val="bg1"/>
                </a:solidFill>
              </a:endParaRPr>
            </a:p>
            <a:p>
              <a:pPr marL="334642" marR="0" lvl="1" indent="0" algn="l" defTabSz="914400" rtl="0" eaLnBrk="1" fontAlgn="auto" latinLnBrk="0" hangingPunct="1">
                <a:lnSpc>
                  <a:spcPts val="489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schemeClr val="bg1"/>
                  </a:solidFill>
                </a:rPr>
                <a:t>10. melléklet: Hozzájárulási nyilatkozat minta </a:t>
              </a: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CSATOLANDÓ!</a:t>
              </a:r>
              <a:endParaRPr lang="hu-HU" sz="2400" dirty="0">
                <a:solidFill>
                  <a:schemeClr val="bg1"/>
                </a:solidFill>
              </a:endParaRPr>
            </a:p>
            <a:p>
              <a:pPr marL="334642" marR="0" lvl="1" indent="0" algn="l" defTabSz="914400" rtl="0" eaLnBrk="1" fontAlgn="auto" latinLnBrk="0" hangingPunct="1">
                <a:lnSpc>
                  <a:spcPts val="489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schemeClr val="bg1"/>
                  </a:solidFill>
                </a:rPr>
                <a:t>11. melléklet: Programterv minta </a:t>
              </a: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CSATOLANDÓ!</a:t>
              </a:r>
              <a:endParaRPr lang="hu-HU" sz="2400" dirty="0">
                <a:solidFill>
                  <a:schemeClr val="bg1"/>
                </a:solidFill>
              </a:endParaRPr>
            </a:p>
            <a:p>
              <a:pPr marL="334642" marR="0" lvl="1" indent="0" algn="l" defTabSz="914400" rtl="0" eaLnBrk="1" fontAlgn="auto" latinLnBrk="0" hangingPunct="1">
                <a:lnSpc>
                  <a:spcPts val="4897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hu-HU" sz="2400" dirty="0">
                  <a:solidFill>
                    <a:schemeClr val="bg1"/>
                  </a:solidFill>
                </a:rPr>
                <a:t>12. melléklet: Árajánlat minta </a:t>
              </a:r>
              <a:r>
                <a:rPr kumimoji="0" lang="hu-HU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highlight>
                    <a:srgbClr val="FFFF00"/>
                  </a:highlight>
                  <a:uLnTx/>
                  <a:uFillTx/>
                  <a:latin typeface="Calibri"/>
                  <a:ea typeface="+mn-ea"/>
                  <a:cs typeface="+mn-cs"/>
                </a:rPr>
                <a:t>CSATOLANDÓ!</a:t>
              </a:r>
              <a:endParaRPr lang="hu-HU" sz="2400" dirty="0">
                <a:solidFill>
                  <a:schemeClr val="bg1"/>
                </a:solidFill>
              </a:endParaRPr>
            </a:p>
            <a:p>
              <a:pPr marL="334642" lvl="1">
                <a:lnSpc>
                  <a:spcPts val="4897"/>
                </a:lnSpc>
              </a:pPr>
              <a:r>
                <a:rPr lang="hu-HU" sz="2400" dirty="0">
                  <a:solidFill>
                    <a:schemeClr val="bg1"/>
                  </a:solidFill>
                </a:rPr>
                <a:t>13. melléklet: Szakmai záró beszámoló minta 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96496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5749144" y="0"/>
            <a:ext cx="2538856" cy="235902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604606" y="6870334"/>
            <a:ext cx="2341233" cy="2396561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3" y="0"/>
                </a:lnTo>
                <a:lnTo>
                  <a:pt x="2341233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851718" y="942975"/>
            <a:ext cx="13589077" cy="75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4"/>
              </a:lnSpc>
              <a:spcBef>
                <a:spcPct val="0"/>
              </a:spcBef>
            </a:pPr>
            <a:r>
              <a:rPr lang="en-US" sz="44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Tartalmi értékelési szempontok: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7"/>
              </a:lnSpc>
              <a:spcBef>
                <a:spcPct val="0"/>
              </a:spcBef>
            </a:pPr>
            <a:r>
              <a:rPr lang="en-US" sz="2583" dirty="0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37272" y="2066093"/>
            <a:ext cx="14669622" cy="6154813"/>
            <a:chOff x="0" y="227911"/>
            <a:chExt cx="3497160" cy="1437649"/>
          </a:xfrm>
        </p:grpSpPr>
        <p:sp>
          <p:nvSpPr>
            <p:cNvPr id="10" name="Freeform 10"/>
            <p:cNvSpPr/>
            <p:nvPr/>
          </p:nvSpPr>
          <p:spPr>
            <a:xfrm>
              <a:off x="6240" y="227911"/>
              <a:ext cx="3490920" cy="1437649"/>
            </a:xfrm>
            <a:custGeom>
              <a:avLst/>
              <a:gdLst/>
              <a:ahLst/>
              <a:cxnLst/>
              <a:rect l="l" t="t" r="r" b="b"/>
              <a:pathLst>
                <a:path w="3490920" h="1437649">
                  <a:moveTo>
                    <a:pt x="29789" y="0"/>
                  </a:moveTo>
                  <a:lnTo>
                    <a:pt x="3461131" y="0"/>
                  </a:lnTo>
                  <a:cubicBezTo>
                    <a:pt x="3477583" y="0"/>
                    <a:pt x="3490920" y="13337"/>
                    <a:pt x="3490920" y="29789"/>
                  </a:cubicBezTo>
                  <a:lnTo>
                    <a:pt x="3490920" y="1407860"/>
                  </a:lnTo>
                  <a:cubicBezTo>
                    <a:pt x="3490920" y="1415761"/>
                    <a:pt x="3487781" y="1423338"/>
                    <a:pt x="3482195" y="1428924"/>
                  </a:cubicBezTo>
                  <a:cubicBezTo>
                    <a:pt x="3476608" y="1434511"/>
                    <a:pt x="3469032" y="1437649"/>
                    <a:pt x="3461131" y="1437649"/>
                  </a:cubicBezTo>
                  <a:lnTo>
                    <a:pt x="29789" y="1437649"/>
                  </a:lnTo>
                  <a:cubicBezTo>
                    <a:pt x="21888" y="1437649"/>
                    <a:pt x="14311" y="1434511"/>
                    <a:pt x="8725" y="1428924"/>
                  </a:cubicBezTo>
                  <a:cubicBezTo>
                    <a:pt x="3138" y="1423338"/>
                    <a:pt x="0" y="1415761"/>
                    <a:pt x="0" y="1407860"/>
                  </a:cubicBezTo>
                  <a:lnTo>
                    <a:pt x="0" y="29789"/>
                  </a:lnTo>
                  <a:cubicBezTo>
                    <a:pt x="0" y="21888"/>
                    <a:pt x="3138" y="14311"/>
                    <a:pt x="8725" y="8725"/>
                  </a:cubicBezTo>
                  <a:cubicBezTo>
                    <a:pt x="14311" y="3138"/>
                    <a:pt x="21888" y="0"/>
                    <a:pt x="29789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455822"/>
              <a:ext cx="3435155" cy="98182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981704" lvl="1" indent="-571500">
                <a:lnSpc>
                  <a:spcPts val="6003"/>
                </a:lnSpc>
                <a:buFont typeface="Arial" panose="020B0604020202020204" pitchFamily="34" charset="0"/>
                <a:buChar char="•"/>
              </a:pPr>
              <a:r>
                <a:rPr lang="hu-HU" sz="3799" b="1" dirty="0">
                  <a:solidFill>
                    <a:srgbClr val="FFFFFF"/>
                  </a:solidFill>
                  <a:latin typeface="Canva Sans Bold"/>
                </a:rPr>
                <a:t>A műveletnek helyt adó település lakosság száma</a:t>
              </a:r>
            </a:p>
            <a:p>
              <a:pPr marL="820409" lvl="1" indent="-410205">
                <a:lnSpc>
                  <a:spcPts val="6003"/>
                </a:lnSpc>
                <a:buFont typeface="Arial"/>
                <a:buChar char="•"/>
              </a:pPr>
              <a:r>
                <a:rPr lang="hu-HU" sz="3799" b="1" dirty="0">
                  <a:solidFill>
                    <a:srgbClr val="FFFFFF"/>
                  </a:solidFill>
                  <a:latin typeface="Canva Sans Bold"/>
                </a:rPr>
                <a:t>Korábbi LEADER fejlesztési kompetencia</a:t>
              </a:r>
            </a:p>
            <a:p>
              <a:pPr marL="820409" lvl="1" indent="-410205">
                <a:lnSpc>
                  <a:spcPts val="6003"/>
                </a:lnSpc>
                <a:buFont typeface="Arial"/>
                <a:buChar char="•"/>
              </a:pPr>
              <a:r>
                <a:rPr lang="hu-HU" sz="3799" b="1" dirty="0">
                  <a:solidFill>
                    <a:srgbClr val="FFFFFF"/>
                  </a:solidFill>
                  <a:latin typeface="Canva Sans Bold"/>
                </a:rPr>
                <a:t>Önállóan támogatható tevékenységek megvalósítása</a:t>
              </a:r>
            </a:p>
            <a:p>
              <a:pPr marL="820409" lvl="1" indent="-410205" algn="l">
                <a:lnSpc>
                  <a:spcPts val="6003"/>
                </a:lnSpc>
                <a:buFont typeface="Arial"/>
                <a:buChar char="•"/>
              </a:pPr>
              <a:r>
                <a:rPr lang="en-US" sz="37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Környezetvédelmi szempontok</a:t>
              </a:r>
              <a:r>
                <a:rPr lang="hu-HU" sz="37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 </a:t>
              </a:r>
              <a:endParaRPr lang="en-US" sz="3799" b="1" dirty="0">
                <a:solidFill>
                  <a:srgbClr val="FFFFFF"/>
                </a:solidFill>
                <a:latin typeface="Canva Sans Bold"/>
                <a:ea typeface="Canva Sans Bold"/>
                <a:cs typeface="Canva Sans Bold"/>
                <a:sym typeface="Canva Sans Bold"/>
              </a:endParaRPr>
            </a:p>
            <a:p>
              <a:pPr marL="820409" lvl="1" indent="-410205" algn="l">
                <a:lnSpc>
                  <a:spcPts val="6003"/>
                </a:lnSpc>
                <a:buFont typeface="Arial"/>
                <a:buChar char="•"/>
              </a:pPr>
              <a:r>
                <a:rPr lang="en-US" sz="37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Esélyegyenlőségi szempontok </a:t>
              </a:r>
            </a:p>
            <a:p>
              <a:pPr marL="820409" lvl="1" indent="-410205" algn="l">
                <a:lnSpc>
                  <a:spcPts val="6003"/>
                </a:lnSpc>
                <a:buFont typeface="Arial"/>
                <a:buChar char="•"/>
              </a:pPr>
              <a:r>
                <a:rPr lang="en-US" sz="37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Együttműködések </a:t>
              </a:r>
            </a:p>
            <a:p>
              <a:pPr marL="820409" lvl="1" indent="-410205" algn="l">
                <a:lnSpc>
                  <a:spcPts val="6003"/>
                </a:lnSpc>
                <a:buFont typeface="Arial"/>
                <a:buChar char="•"/>
              </a:pPr>
              <a:r>
                <a:rPr lang="en-US" sz="37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Aktív Egyesületi tevékenység </a:t>
              </a:r>
            </a:p>
            <a:p>
              <a:pPr marL="820409" lvl="1" indent="-410205" algn="l">
                <a:lnSpc>
                  <a:spcPts val="6003"/>
                </a:lnSpc>
                <a:buFont typeface="Arial"/>
                <a:buChar char="•"/>
              </a:pPr>
              <a:r>
                <a:rPr lang="en-US" sz="37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Előnyt jelentő szempontok </a:t>
              </a:r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A1ECAEA4-2BAB-A48E-0632-C82E017E8DCB}"/>
              </a:ext>
            </a:extLst>
          </p:cNvPr>
          <p:cNvSpPr/>
          <p:nvPr/>
        </p:nvSpPr>
        <p:spPr>
          <a:xfrm rot="5400000">
            <a:off x="-425306" y="8590971"/>
            <a:ext cx="1390171" cy="539560"/>
          </a:xfrm>
          <a:custGeom>
            <a:avLst/>
            <a:gdLst/>
            <a:ahLst/>
            <a:cxnLst/>
            <a:rect l="l" t="t" r="r" b="b"/>
            <a:pathLst>
              <a:path w="2090434" h="1050443">
                <a:moveTo>
                  <a:pt x="0" y="0"/>
                </a:moveTo>
                <a:lnTo>
                  <a:pt x="2090434" y="0"/>
                </a:lnTo>
                <a:lnTo>
                  <a:pt x="2090434" y="1050443"/>
                </a:lnTo>
                <a:lnTo>
                  <a:pt x="0" y="105044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8A3FE5-DCBD-BF5E-82F1-E5ACCBA407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338B2E8B-6354-CF02-D801-A4063C745D0D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06B6D140-A0A3-B128-243F-575F6A35F049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79859018-A930-58F7-025D-FF717115771F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0E95C074-6F29-BCA2-DCEC-EFF3D451A66A}"/>
              </a:ext>
            </a:extLst>
          </p:cNvPr>
          <p:cNvSpPr/>
          <p:nvPr/>
        </p:nvSpPr>
        <p:spPr>
          <a:xfrm>
            <a:off x="16306796" y="861786"/>
            <a:ext cx="1981200" cy="179070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DF8D3C4E-0FEB-011B-6242-E2EADB1CF6EC}"/>
              </a:ext>
            </a:extLst>
          </p:cNvPr>
          <p:cNvSpPr/>
          <p:nvPr/>
        </p:nvSpPr>
        <p:spPr>
          <a:xfrm>
            <a:off x="16154400" y="7658100"/>
            <a:ext cx="1791439" cy="1608795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3" y="0"/>
                </a:lnTo>
                <a:lnTo>
                  <a:pt x="2341233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>
            <a:extLst>
              <a:ext uri="{FF2B5EF4-FFF2-40B4-BE49-F238E27FC236}">
                <a16:creationId xmlns:a16="http://schemas.microsoft.com/office/drawing/2014/main" id="{C9538014-A566-6DC5-732B-315393F22AF1}"/>
              </a:ext>
            </a:extLst>
          </p:cNvPr>
          <p:cNvSpPr txBox="1"/>
          <p:nvPr/>
        </p:nvSpPr>
        <p:spPr>
          <a:xfrm>
            <a:off x="539560" y="537962"/>
            <a:ext cx="16224440" cy="14907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6204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ed Hat Display Bold"/>
                <a:ea typeface="Red Hat Display Bold"/>
                <a:cs typeface="Red Hat Display Bold"/>
                <a:sym typeface="Red Hat Display Bold"/>
              </a:rPr>
              <a:t>Felhívás és kapcsolódó dokumentumok elérhetőségei megtalálhatók honlapunkon abakonyert.hu oldalon KAP ST LEADER menüpont alatt: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ed Hat Display Bold"/>
              <a:ea typeface="Red Hat Display Bold"/>
              <a:cs typeface="Red Hat Display Bold"/>
              <a:sym typeface="Red Hat Display Bold"/>
            </a:endParaRPr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F2D504E1-BB51-8C3F-5C72-223D58926924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3617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83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>
            <a:extLst>
              <a:ext uri="{FF2B5EF4-FFF2-40B4-BE49-F238E27FC236}">
                <a16:creationId xmlns:a16="http://schemas.microsoft.com/office/drawing/2014/main" id="{91DB0317-9347-9F3B-0E61-2993A028D484}"/>
              </a:ext>
            </a:extLst>
          </p:cNvPr>
          <p:cNvGrpSpPr/>
          <p:nvPr/>
        </p:nvGrpSpPr>
        <p:grpSpPr>
          <a:xfrm>
            <a:off x="850377" y="2652488"/>
            <a:ext cx="14896357" cy="6043286"/>
            <a:chOff x="-68832" y="263311"/>
            <a:chExt cx="3503987" cy="1437649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85B3F3D3-5E3E-1B65-DDAB-E7EA53810978}"/>
                </a:ext>
              </a:extLst>
            </p:cNvPr>
            <p:cNvSpPr/>
            <p:nvPr/>
          </p:nvSpPr>
          <p:spPr>
            <a:xfrm>
              <a:off x="-68832" y="263311"/>
              <a:ext cx="3490920" cy="1437649"/>
            </a:xfrm>
            <a:custGeom>
              <a:avLst/>
              <a:gdLst/>
              <a:ahLst/>
              <a:cxnLst/>
              <a:rect l="l" t="t" r="r" b="b"/>
              <a:pathLst>
                <a:path w="3490920" h="1437649">
                  <a:moveTo>
                    <a:pt x="29789" y="0"/>
                  </a:moveTo>
                  <a:lnTo>
                    <a:pt x="3461131" y="0"/>
                  </a:lnTo>
                  <a:cubicBezTo>
                    <a:pt x="3477583" y="0"/>
                    <a:pt x="3490920" y="13337"/>
                    <a:pt x="3490920" y="29789"/>
                  </a:cubicBezTo>
                  <a:lnTo>
                    <a:pt x="3490920" y="1407860"/>
                  </a:lnTo>
                  <a:cubicBezTo>
                    <a:pt x="3490920" y="1415761"/>
                    <a:pt x="3487781" y="1423338"/>
                    <a:pt x="3482195" y="1428924"/>
                  </a:cubicBezTo>
                  <a:cubicBezTo>
                    <a:pt x="3476608" y="1434511"/>
                    <a:pt x="3469032" y="1437649"/>
                    <a:pt x="3461131" y="1437649"/>
                  </a:cubicBezTo>
                  <a:lnTo>
                    <a:pt x="29789" y="1437649"/>
                  </a:lnTo>
                  <a:cubicBezTo>
                    <a:pt x="21888" y="1437649"/>
                    <a:pt x="14311" y="1434511"/>
                    <a:pt x="8725" y="1428924"/>
                  </a:cubicBezTo>
                  <a:cubicBezTo>
                    <a:pt x="3138" y="1423338"/>
                    <a:pt x="0" y="1415761"/>
                    <a:pt x="0" y="1407860"/>
                  </a:cubicBezTo>
                  <a:lnTo>
                    <a:pt x="0" y="29789"/>
                  </a:lnTo>
                  <a:cubicBezTo>
                    <a:pt x="0" y="21888"/>
                    <a:pt x="3138" y="14311"/>
                    <a:pt x="8725" y="8725"/>
                  </a:cubicBezTo>
                  <a:cubicBezTo>
                    <a:pt x="14311" y="3138"/>
                    <a:pt x="21888" y="0"/>
                    <a:pt x="29789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>
              <a:extLst>
                <a:ext uri="{FF2B5EF4-FFF2-40B4-BE49-F238E27FC236}">
                  <a16:creationId xmlns:a16="http://schemas.microsoft.com/office/drawing/2014/main" id="{827DD0EA-04CB-1CE0-8C32-B0CD2009AD2B}"/>
                </a:ext>
              </a:extLst>
            </p:cNvPr>
            <p:cNvSpPr txBox="1"/>
            <p:nvPr/>
          </p:nvSpPr>
          <p:spPr>
            <a:xfrm>
              <a:off x="0" y="455822"/>
              <a:ext cx="3435155" cy="98182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r>
                <a:rPr lang="hu-HU" sz="3200" b="1" dirty="0">
                  <a:solidFill>
                    <a:schemeClr val="bg1"/>
                  </a:solidFill>
                </a:rPr>
                <a:t>LEADER pályázati felhívások elérhetősége:</a:t>
              </a:r>
              <a:endParaRPr lang="hu-HU" sz="3200" dirty="0">
                <a:solidFill>
                  <a:schemeClr val="bg1"/>
                </a:solidFill>
              </a:endParaRPr>
            </a:p>
            <a:p>
              <a:r>
                <a:rPr lang="hu-HU" sz="3200" dirty="0">
                  <a:hlinkClick r:id="rId5"/>
                </a:rPr>
                <a:t>https://e-kerelem.mvh.allamkincstar.gov.hu/enter/kapbongeszo/kapBongeszo.xhtml</a:t>
              </a:r>
              <a:endParaRPr lang="hu-HU" sz="3200" dirty="0"/>
            </a:p>
            <a:p>
              <a:r>
                <a:rPr lang="hu-HU" sz="3200" b="1" dirty="0">
                  <a:solidFill>
                    <a:schemeClr val="bg1"/>
                  </a:solidFill>
                </a:rPr>
                <a:t>Elektronikus felület támogatási kérelem benyújtásához:</a:t>
              </a:r>
              <a:endParaRPr lang="hu-HU" sz="3200" dirty="0">
                <a:solidFill>
                  <a:schemeClr val="bg1"/>
                </a:solidFill>
              </a:endParaRPr>
            </a:p>
            <a:p>
              <a:r>
                <a:rPr lang="hu-HU" sz="3200" dirty="0">
                  <a:hlinkClick r:id="rId6"/>
                </a:rPr>
                <a:t>https://e-kerelem.mvh.allamkincstar.gov.hu/enter/</a:t>
              </a:r>
              <a:endParaRPr lang="hu-HU" sz="3200" dirty="0"/>
            </a:p>
            <a:p>
              <a:r>
                <a:rPr lang="hu-HU" sz="3200" b="1" dirty="0">
                  <a:solidFill>
                    <a:schemeClr val="bg1"/>
                  </a:solidFill>
                </a:rPr>
                <a:t>Felhasználói kézikönyv az elektronikus felület használatához, a támogatási kérelem benyújtásához:</a:t>
              </a:r>
              <a:endParaRPr lang="hu-HU" sz="3200" dirty="0">
                <a:solidFill>
                  <a:schemeClr val="bg1"/>
                </a:solidFill>
              </a:endParaRPr>
            </a:p>
            <a:p>
              <a:r>
                <a:rPr lang="hu-HU" sz="3200" dirty="0">
                  <a:hlinkClick r:id="rId7"/>
                </a:rPr>
                <a:t>https://www.mvh.allamkincstar.gov.hu/tamogatasok-listazo/-/tamogatas/23108497/tajekoztatok/felhasznaloi-kezikonyv_kap-st-leader-helyi-felhivasok</a:t>
              </a:r>
              <a:endParaRPr lang="hu-HU" sz="3200" dirty="0"/>
            </a:p>
            <a:p>
              <a:r>
                <a:rPr lang="hu-HU" sz="3200" b="1" dirty="0">
                  <a:solidFill>
                    <a:schemeClr val="bg1"/>
                  </a:solidFill>
                </a:rPr>
                <a:t>Arculati kézikönyv:</a:t>
              </a:r>
              <a:endParaRPr lang="hu-HU" sz="3200" dirty="0">
                <a:solidFill>
                  <a:schemeClr val="bg1"/>
                </a:solidFill>
              </a:endParaRPr>
            </a:p>
            <a:p>
              <a:r>
                <a:rPr lang="hu-HU" sz="3200" dirty="0">
                  <a:hlinkClick r:id="rId8"/>
                </a:rPr>
                <a:t>https://kap.gov.hu/arculat</a:t>
              </a:r>
              <a:endParaRPr lang="hu-HU" sz="3200" dirty="0"/>
            </a:p>
          </p:txBody>
        </p:sp>
      </p:grpSp>
      <p:sp>
        <p:nvSpPr>
          <p:cNvPr id="12" name="Freeform 12">
            <a:extLst>
              <a:ext uri="{FF2B5EF4-FFF2-40B4-BE49-F238E27FC236}">
                <a16:creationId xmlns:a16="http://schemas.microsoft.com/office/drawing/2014/main" id="{9BD71ECD-2A0A-53D1-338F-9F555F7F9451}"/>
              </a:ext>
            </a:extLst>
          </p:cNvPr>
          <p:cNvSpPr/>
          <p:nvPr/>
        </p:nvSpPr>
        <p:spPr>
          <a:xfrm rot="5400000">
            <a:off x="-425306" y="8590971"/>
            <a:ext cx="1390171" cy="539560"/>
          </a:xfrm>
          <a:custGeom>
            <a:avLst/>
            <a:gdLst/>
            <a:ahLst/>
            <a:cxnLst/>
            <a:rect l="l" t="t" r="r" b="b"/>
            <a:pathLst>
              <a:path w="2090434" h="1050443">
                <a:moveTo>
                  <a:pt x="0" y="0"/>
                </a:moveTo>
                <a:lnTo>
                  <a:pt x="2090434" y="0"/>
                </a:lnTo>
                <a:lnTo>
                  <a:pt x="2090434" y="1050443"/>
                </a:lnTo>
                <a:lnTo>
                  <a:pt x="0" y="1050443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  <p:extLst>
      <p:ext uri="{BB962C8B-B14F-4D97-AF65-F5344CB8AC3E}">
        <p14:creationId xmlns:p14="http://schemas.microsoft.com/office/powerpoint/2010/main" val="785859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287000"/>
            <a:chOff x="0" y="0"/>
            <a:chExt cx="1219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8323" r="18323"/>
            <a:stretch>
              <a:fillRect/>
            </a:stretch>
          </p:blipFill>
          <p:spPr>
            <a:xfrm>
              <a:off x="0" y="0"/>
              <a:ext cx="12192000" cy="13716000"/>
            </a:xfrm>
            <a:prstGeom prst="rect">
              <a:avLst/>
            </a:prstGeom>
          </p:spPr>
        </p:pic>
      </p:grpSp>
      <p:sp>
        <p:nvSpPr>
          <p:cNvPr id="4" name="TextBox 4"/>
          <p:cNvSpPr txBox="1"/>
          <p:nvPr/>
        </p:nvSpPr>
        <p:spPr>
          <a:xfrm>
            <a:off x="10184009" y="3665226"/>
            <a:ext cx="7075291" cy="8697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184"/>
              </a:lnSpc>
              <a:spcBef>
                <a:spcPct val="0"/>
              </a:spcBef>
            </a:pPr>
            <a:r>
              <a:rPr lang="en-US" sz="51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Köszönjük a figyelmet!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449482" y="5199351"/>
            <a:ext cx="6190938" cy="24130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584" dirty="0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Elérhet</a:t>
            </a:r>
            <a:r>
              <a:rPr lang="hu-HU" sz="3584" dirty="0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ő</a:t>
            </a:r>
            <a:r>
              <a:rPr lang="en-US" sz="3584" dirty="0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ségek: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584" dirty="0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Email: abakonyert@gmail.com</a:t>
            </a:r>
          </a:p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3584" dirty="0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Tel.: 06/88/415-791</a:t>
            </a:r>
          </a:p>
        </p:txBody>
      </p:sp>
      <p:sp>
        <p:nvSpPr>
          <p:cNvPr id="6" name="Freeform 6"/>
          <p:cNvSpPr/>
          <p:nvPr/>
        </p:nvSpPr>
        <p:spPr>
          <a:xfrm>
            <a:off x="15749144" y="7614955"/>
            <a:ext cx="2341233" cy="2396561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3" y="0"/>
                </a:lnTo>
                <a:lnTo>
                  <a:pt x="2341233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749144" y="0"/>
            <a:ext cx="2538856" cy="235902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B6D8B-7EBE-80AA-56EC-0838086ED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id="{8D926FCC-B453-6F4F-73AB-36A9BE3A3A59}"/>
              </a:ext>
            </a:extLst>
          </p:cNvPr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3184649F-2B00-3E4D-7FFC-5C8554B268DD}"/>
                </a:ext>
              </a:extLst>
            </p:cNvPr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C5FF7D4E-8901-54FA-1C84-9299371B8827}"/>
                </a:ext>
              </a:extLst>
            </p:cNvPr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id="{EEDCD79B-BC11-F8EE-44FF-022094A8FA4D}"/>
              </a:ext>
            </a:extLst>
          </p:cNvPr>
          <p:cNvSpPr/>
          <p:nvPr/>
        </p:nvSpPr>
        <p:spPr>
          <a:xfrm>
            <a:off x="15316200" y="-199098"/>
            <a:ext cx="3288791" cy="2981325"/>
          </a:xfrm>
          <a:custGeom>
            <a:avLst/>
            <a:gdLst/>
            <a:ahLst/>
            <a:cxnLst/>
            <a:rect l="l" t="t" r="r" b="b"/>
            <a:pathLst>
              <a:path w="3661161" h="3401829">
                <a:moveTo>
                  <a:pt x="0" y="0"/>
                </a:moveTo>
                <a:lnTo>
                  <a:pt x="3661161" y="0"/>
                </a:lnTo>
                <a:lnTo>
                  <a:pt x="3661161" y="3401829"/>
                </a:lnTo>
                <a:lnTo>
                  <a:pt x="0" y="3401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>
            <a:extLst>
              <a:ext uri="{FF2B5EF4-FFF2-40B4-BE49-F238E27FC236}">
                <a16:creationId xmlns:a16="http://schemas.microsoft.com/office/drawing/2014/main" id="{B1E6D0AC-BFCB-022F-0783-69FB5FAFF627}"/>
              </a:ext>
            </a:extLst>
          </p:cNvPr>
          <p:cNvGrpSpPr/>
          <p:nvPr/>
        </p:nvGrpSpPr>
        <p:grpSpPr>
          <a:xfrm>
            <a:off x="1155394" y="2974597"/>
            <a:ext cx="14465605" cy="5946828"/>
            <a:chOff x="0" y="-118354"/>
            <a:chExt cx="3809871" cy="1572075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3C0F7E3D-75D8-FF8F-1BAB-0370567B03E1}"/>
                </a:ext>
              </a:extLst>
            </p:cNvPr>
            <p:cNvSpPr/>
            <p:nvPr/>
          </p:nvSpPr>
          <p:spPr>
            <a:xfrm>
              <a:off x="0" y="-118354"/>
              <a:ext cx="3809871" cy="1572075"/>
            </a:xfrm>
            <a:custGeom>
              <a:avLst/>
              <a:gdLst/>
              <a:ahLst/>
              <a:cxnLst/>
              <a:rect l="l" t="t" r="r" b="b"/>
              <a:pathLst>
                <a:path w="3767876" h="1453721">
                  <a:moveTo>
                    <a:pt x="27599" y="0"/>
                  </a:moveTo>
                  <a:lnTo>
                    <a:pt x="3740277" y="0"/>
                  </a:lnTo>
                  <a:cubicBezTo>
                    <a:pt x="3755520" y="0"/>
                    <a:pt x="3767876" y="12357"/>
                    <a:pt x="3767876" y="27599"/>
                  </a:cubicBezTo>
                  <a:lnTo>
                    <a:pt x="3767876" y="1426122"/>
                  </a:lnTo>
                  <a:cubicBezTo>
                    <a:pt x="3767876" y="1441364"/>
                    <a:pt x="3755520" y="1453721"/>
                    <a:pt x="3740277" y="1453721"/>
                  </a:cubicBezTo>
                  <a:lnTo>
                    <a:pt x="27599" y="1453721"/>
                  </a:lnTo>
                  <a:cubicBezTo>
                    <a:pt x="12357" y="1453721"/>
                    <a:pt x="0" y="1441364"/>
                    <a:pt x="0" y="1426122"/>
                  </a:cubicBezTo>
                  <a:lnTo>
                    <a:pt x="0" y="27599"/>
                  </a:lnTo>
                  <a:cubicBezTo>
                    <a:pt x="0" y="12357"/>
                    <a:pt x="12357" y="0"/>
                    <a:pt x="27599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BB5465DE-127C-6BE3-D0DA-45D1428CAD31}"/>
                </a:ext>
              </a:extLst>
            </p:cNvPr>
            <p:cNvSpPr txBox="1"/>
            <p:nvPr/>
          </p:nvSpPr>
          <p:spPr>
            <a:xfrm>
              <a:off x="0" y="-76200"/>
              <a:ext cx="3767876" cy="15299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457200" indent="-457200" algn="just">
                <a:lnSpc>
                  <a:spcPts val="3499"/>
                </a:lnSpc>
                <a:buFont typeface="Arial" panose="020B0604020202020204" pitchFamily="34" charset="0"/>
                <a:buChar char="•"/>
              </a:pPr>
              <a:r>
                <a:rPr lang="hu-HU" sz="2800" dirty="0">
                  <a:solidFill>
                    <a:schemeClr val="bg1"/>
                  </a:solidFill>
                </a:rPr>
                <a:t>A kedvezményezettnek </a:t>
              </a:r>
              <a:r>
                <a:rPr lang="hu-HU" sz="2800" u="sng" dirty="0">
                  <a:solidFill>
                    <a:schemeClr val="bg1"/>
                  </a:solidFill>
                </a:rPr>
                <a:t>rendelkeznie kell</a:t>
              </a:r>
              <a:r>
                <a:rPr lang="hu-HU" sz="2800" dirty="0">
                  <a:solidFill>
                    <a:schemeClr val="bg1"/>
                  </a:solidFill>
                </a:rPr>
                <a:t> a HACS 2.1.1. pontban meghatározott illetékességi területén </a:t>
              </a:r>
              <a:r>
                <a:rPr lang="hu-HU" sz="2800" u="sng" dirty="0">
                  <a:solidFill>
                    <a:schemeClr val="bg1"/>
                  </a:solidFill>
                </a:rPr>
                <a:t>székhellyel. </a:t>
              </a:r>
            </a:p>
            <a:p>
              <a:pPr marL="457200" indent="-457200" algn="just">
                <a:lnSpc>
                  <a:spcPts val="3499"/>
                </a:lnSpc>
                <a:buFont typeface="Arial" panose="020B0604020202020204" pitchFamily="34" charset="0"/>
                <a:buChar char="•"/>
              </a:pPr>
              <a:r>
                <a:rPr lang="hu-HU" sz="2800" dirty="0">
                  <a:solidFill>
                    <a:schemeClr val="bg1"/>
                  </a:solidFill>
                </a:rPr>
                <a:t>A támogatási kérelem benyújtásakor a HACS </a:t>
              </a:r>
              <a:r>
                <a:rPr lang="hu-HU" sz="2800" u="sng" dirty="0">
                  <a:solidFill>
                    <a:schemeClr val="bg1"/>
                  </a:solidFill>
                </a:rPr>
                <a:t>aktív (rendes vagy hálózati) tagságában való részvétel</a:t>
              </a:r>
              <a:r>
                <a:rPr lang="hu-HU" sz="2800" dirty="0">
                  <a:solidFill>
                    <a:schemeClr val="bg1"/>
                  </a:solidFill>
                </a:rPr>
                <a:t> a fenntartási idő végéig. </a:t>
              </a:r>
            </a:p>
            <a:p>
              <a:pPr marL="457200" indent="-457200" algn="just">
                <a:lnSpc>
                  <a:spcPts val="3499"/>
                </a:lnSpc>
                <a:buFont typeface="Arial" panose="020B0604020202020204" pitchFamily="34" charset="0"/>
                <a:buChar char="•"/>
              </a:pPr>
              <a:r>
                <a:rPr lang="hu-HU" sz="2800" u="sng" dirty="0">
                  <a:solidFill>
                    <a:schemeClr val="bg1"/>
                  </a:solidFill>
                </a:rPr>
                <a:t>Együttműködés kialakítása a HACS-csal </a:t>
              </a:r>
              <a:r>
                <a:rPr lang="hu-HU" sz="2800" dirty="0">
                  <a:solidFill>
                    <a:schemeClr val="bg1"/>
                  </a:solidFill>
                </a:rPr>
                <a:t>együttműködési megállapodás megkötése által, mely megállapodásnak legalább a fenntartási idő végéig kell tartania. </a:t>
              </a:r>
            </a:p>
            <a:p>
              <a:pPr marL="457200" indent="-457200" algn="just">
                <a:lnSpc>
                  <a:spcPts val="3499"/>
                </a:lnSpc>
                <a:buFont typeface="Arial" panose="020B0604020202020204" pitchFamily="34" charset="0"/>
                <a:buChar char="•"/>
              </a:pPr>
              <a:r>
                <a:rPr lang="hu-HU" sz="2800" u="sng" dirty="0">
                  <a:solidFill>
                    <a:schemeClr val="bg1"/>
                  </a:solidFill>
                </a:rPr>
                <a:t>Együttműködés más partnerrel</a:t>
              </a:r>
              <a:r>
                <a:rPr lang="hu-HU" sz="2800" dirty="0">
                  <a:solidFill>
                    <a:schemeClr val="bg1"/>
                  </a:solidFill>
                </a:rPr>
                <a:t>: a kedvezményezettnek legalább egy együttműködést kell kialakítania és fenntartania szükséges (a HACS-csal kötött együttműködési megállapodáson kívül) a HACS illetékességi területén vagy Veszprém vármegye vagy Fejér vármegye területén székhellyel és/vagy telephellyel rendelkező legalább egy működő helyi vállalkozóval vagy civil szervezettel vagy önkormányzattal, vagy intézménnyel. Az együttműködési megállapodást a támogatási kérelemhez csatolni szükséges, melynek legalább a fenntartási idő végéig kell tartania. </a:t>
              </a:r>
              <a:endParaRPr lang="en-US" sz="2499" dirty="0">
                <a:solidFill>
                  <a:schemeClr val="bg1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9" name="Freeform 9">
            <a:extLst>
              <a:ext uri="{FF2B5EF4-FFF2-40B4-BE49-F238E27FC236}">
                <a16:creationId xmlns:a16="http://schemas.microsoft.com/office/drawing/2014/main" id="{27567919-5E15-A3C0-1C56-CA689B7BCD44}"/>
              </a:ext>
            </a:extLst>
          </p:cNvPr>
          <p:cNvSpPr/>
          <p:nvPr/>
        </p:nvSpPr>
        <p:spPr>
          <a:xfrm>
            <a:off x="15749144" y="6995472"/>
            <a:ext cx="2341233" cy="2396561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3" y="0"/>
                </a:lnTo>
                <a:lnTo>
                  <a:pt x="2341233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26141EFC-AAFB-3512-810E-D318664CF2B8}"/>
              </a:ext>
            </a:extLst>
          </p:cNvPr>
          <p:cNvSpPr txBox="1"/>
          <p:nvPr/>
        </p:nvSpPr>
        <p:spPr>
          <a:xfrm>
            <a:off x="1028700" y="1808698"/>
            <a:ext cx="15582900" cy="8848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944"/>
              </a:lnSpc>
              <a:spcBef>
                <a:spcPct val="0"/>
              </a:spcBef>
            </a:pPr>
            <a:r>
              <a:rPr lang="hu-HU" sz="5400" dirty="0"/>
              <a:t>A kedvezményezettel szemben támasztott elvárások:</a:t>
            </a:r>
            <a:endParaRPr lang="en-US" sz="4960" dirty="0">
              <a:solidFill>
                <a:srgbClr val="000000"/>
              </a:solidFill>
              <a:latin typeface="Rugrats Sans"/>
              <a:ea typeface="Rugrats Sans"/>
              <a:cs typeface="Rugrats Sans"/>
              <a:sym typeface="Rugrats Sans"/>
            </a:endParaRP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E3C89AD4-4FED-9774-2A73-D9480792A198}"/>
              </a:ext>
            </a:extLst>
          </p:cNvPr>
          <p:cNvSpPr txBox="1"/>
          <p:nvPr/>
        </p:nvSpPr>
        <p:spPr>
          <a:xfrm>
            <a:off x="1028700" y="438291"/>
            <a:ext cx="13589077" cy="85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4"/>
              </a:lnSpc>
              <a:spcBef>
                <a:spcPct val="0"/>
              </a:spcBef>
            </a:pPr>
            <a:r>
              <a:rPr lang="en-US" sz="50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Ki nyújthat be helyi támogatási kérelmet?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4B724A72-67D1-BE3C-5D5D-CDDBCEB5AF3D}"/>
              </a:ext>
            </a:extLst>
          </p:cNvPr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7"/>
              </a:lnSpc>
              <a:spcBef>
                <a:spcPct val="0"/>
              </a:spcBef>
            </a:pPr>
            <a:r>
              <a:rPr lang="en-US" sz="2583" dirty="0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</p:spTree>
    <p:extLst>
      <p:ext uri="{BB962C8B-B14F-4D97-AF65-F5344CB8AC3E}">
        <p14:creationId xmlns:p14="http://schemas.microsoft.com/office/powerpoint/2010/main" val="3917843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4626839" y="0"/>
            <a:ext cx="3661161" cy="3401829"/>
          </a:xfrm>
          <a:custGeom>
            <a:avLst/>
            <a:gdLst/>
            <a:ahLst/>
            <a:cxnLst/>
            <a:rect l="l" t="t" r="r" b="b"/>
            <a:pathLst>
              <a:path w="3661161" h="3401829">
                <a:moveTo>
                  <a:pt x="0" y="0"/>
                </a:moveTo>
                <a:lnTo>
                  <a:pt x="3661161" y="0"/>
                </a:lnTo>
                <a:lnTo>
                  <a:pt x="3661161" y="3401829"/>
                </a:lnTo>
                <a:lnTo>
                  <a:pt x="0" y="3401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54100" y="3401829"/>
            <a:ext cx="14306155" cy="5094471"/>
            <a:chOff x="0" y="0"/>
            <a:chExt cx="3767876" cy="1453721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3767876" cy="1453721"/>
            </a:xfrm>
            <a:custGeom>
              <a:avLst/>
              <a:gdLst/>
              <a:ahLst/>
              <a:cxnLst/>
              <a:rect l="l" t="t" r="r" b="b"/>
              <a:pathLst>
                <a:path w="3767876" h="1453721">
                  <a:moveTo>
                    <a:pt x="27599" y="0"/>
                  </a:moveTo>
                  <a:lnTo>
                    <a:pt x="3740277" y="0"/>
                  </a:lnTo>
                  <a:cubicBezTo>
                    <a:pt x="3755520" y="0"/>
                    <a:pt x="3767876" y="12357"/>
                    <a:pt x="3767876" y="27599"/>
                  </a:cubicBezTo>
                  <a:lnTo>
                    <a:pt x="3767876" y="1426122"/>
                  </a:lnTo>
                  <a:cubicBezTo>
                    <a:pt x="3767876" y="1441364"/>
                    <a:pt x="3755520" y="1453721"/>
                    <a:pt x="3740277" y="1453721"/>
                  </a:cubicBezTo>
                  <a:lnTo>
                    <a:pt x="27599" y="1453721"/>
                  </a:lnTo>
                  <a:cubicBezTo>
                    <a:pt x="12357" y="1453721"/>
                    <a:pt x="0" y="1441364"/>
                    <a:pt x="0" y="1426122"/>
                  </a:cubicBezTo>
                  <a:lnTo>
                    <a:pt x="0" y="27599"/>
                  </a:lnTo>
                  <a:cubicBezTo>
                    <a:pt x="0" y="12357"/>
                    <a:pt x="12357" y="0"/>
                    <a:pt x="27599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3767876" cy="151087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endParaRPr lang="hu-HU" sz="27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Munkagép beszerzése 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Építés 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Rendezvény megvalósítása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Tábor megvalósítása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Megújuló energiaforrást hasznosító technológiák alkalmazása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Kiadvány elkészíttetése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Eszköz és/vagy gépbeszerzés 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Immateriális javak beszerzése/fejlesztése </a:t>
              </a:r>
            </a:p>
            <a:p>
              <a:pPr algn="ctr">
                <a:lnSpc>
                  <a:spcPts val="3499"/>
                </a:lnSpc>
              </a:pPr>
              <a:endParaRPr lang="en-US" sz="2799" dirty="0">
                <a:solidFill>
                  <a:srgbClr val="FFFFFF"/>
                </a:solidFill>
                <a:latin typeface="Canva Sans"/>
                <a:ea typeface="Canva Sans"/>
                <a:cs typeface="Canva Sans"/>
                <a:sym typeface="Canva Sans"/>
              </a:endParaRPr>
            </a:p>
          </p:txBody>
        </p:sp>
      </p:grpSp>
      <p:sp>
        <p:nvSpPr>
          <p:cNvPr id="9" name="Freeform 9"/>
          <p:cNvSpPr/>
          <p:nvPr/>
        </p:nvSpPr>
        <p:spPr>
          <a:xfrm>
            <a:off x="15749144" y="6995472"/>
            <a:ext cx="2341233" cy="2396561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3" y="0"/>
                </a:lnTo>
                <a:lnTo>
                  <a:pt x="2341233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2089740"/>
            <a:ext cx="11570011" cy="978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44"/>
              </a:lnSpc>
              <a:spcBef>
                <a:spcPct val="0"/>
              </a:spcBef>
            </a:pPr>
            <a:r>
              <a:rPr lang="en-US" sz="4960" dirty="0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Önállóan támogatható tevékenységek: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438291"/>
            <a:ext cx="13589077" cy="85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4"/>
              </a:lnSpc>
              <a:spcBef>
                <a:spcPct val="0"/>
              </a:spcBef>
            </a:pPr>
            <a:r>
              <a:rPr lang="en-US" sz="50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Milyen tevékenységek támogathatók?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7"/>
              </a:lnSpc>
              <a:spcBef>
                <a:spcPct val="0"/>
              </a:spcBef>
            </a:pPr>
            <a:r>
              <a:rPr lang="en-US" sz="2583" dirty="0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4626839" y="0"/>
            <a:ext cx="3661161" cy="3401829"/>
          </a:xfrm>
          <a:custGeom>
            <a:avLst/>
            <a:gdLst/>
            <a:ahLst/>
            <a:cxnLst/>
            <a:rect l="l" t="t" r="r" b="b"/>
            <a:pathLst>
              <a:path w="3661161" h="3401829">
                <a:moveTo>
                  <a:pt x="0" y="0"/>
                </a:moveTo>
                <a:lnTo>
                  <a:pt x="3661161" y="0"/>
                </a:lnTo>
                <a:lnTo>
                  <a:pt x="3661161" y="3401829"/>
                </a:lnTo>
                <a:lnTo>
                  <a:pt x="0" y="340182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grpSp>
        <p:nvGrpSpPr>
          <p:cNvPr id="6" name="Group 6"/>
          <p:cNvGrpSpPr/>
          <p:nvPr/>
        </p:nvGrpSpPr>
        <p:grpSpPr>
          <a:xfrm>
            <a:off x="1028700" y="1834345"/>
            <a:ext cx="8254078" cy="644709"/>
            <a:chOff x="0" y="0"/>
            <a:chExt cx="2173914" cy="169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173914" cy="169800"/>
            </a:xfrm>
            <a:custGeom>
              <a:avLst/>
              <a:gdLst/>
              <a:ahLst/>
              <a:cxnLst/>
              <a:rect l="l" t="t" r="r" b="b"/>
              <a:pathLst>
                <a:path w="2173914" h="169800">
                  <a:moveTo>
                    <a:pt x="47835" y="0"/>
                  </a:moveTo>
                  <a:lnTo>
                    <a:pt x="2126078" y="0"/>
                  </a:lnTo>
                  <a:cubicBezTo>
                    <a:pt x="2138765" y="0"/>
                    <a:pt x="2150932" y="5040"/>
                    <a:pt x="2159903" y="14011"/>
                  </a:cubicBezTo>
                  <a:cubicBezTo>
                    <a:pt x="2168874" y="22982"/>
                    <a:pt x="2173914" y="35149"/>
                    <a:pt x="2173914" y="47835"/>
                  </a:cubicBezTo>
                  <a:lnTo>
                    <a:pt x="2173914" y="121965"/>
                  </a:lnTo>
                  <a:cubicBezTo>
                    <a:pt x="2173914" y="148383"/>
                    <a:pt x="2152497" y="169800"/>
                    <a:pt x="2126078" y="169800"/>
                  </a:cubicBezTo>
                  <a:lnTo>
                    <a:pt x="47835" y="169800"/>
                  </a:lnTo>
                  <a:cubicBezTo>
                    <a:pt x="35149" y="169800"/>
                    <a:pt x="22982" y="164760"/>
                    <a:pt x="14011" y="155789"/>
                  </a:cubicBezTo>
                  <a:cubicBezTo>
                    <a:pt x="5040" y="146818"/>
                    <a:pt x="0" y="134651"/>
                    <a:pt x="0" y="121965"/>
                  </a:cubicBezTo>
                  <a:lnTo>
                    <a:pt x="0" y="47835"/>
                  </a:lnTo>
                  <a:cubicBezTo>
                    <a:pt x="0" y="21417"/>
                    <a:pt x="21417" y="0"/>
                    <a:pt x="47835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8" name="TextBox 8"/>
            <p:cNvSpPr txBox="1"/>
            <p:nvPr/>
          </p:nvSpPr>
          <p:spPr>
            <a:xfrm>
              <a:off x="0" y="-57150"/>
              <a:ext cx="2173914" cy="226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Tájékoztatás és nyilvánosság megvalósítása </a:t>
              </a:r>
            </a:p>
          </p:txBody>
        </p:sp>
      </p:grpSp>
      <p:sp>
        <p:nvSpPr>
          <p:cNvPr id="9" name="Freeform 9"/>
          <p:cNvSpPr/>
          <p:nvPr/>
        </p:nvSpPr>
        <p:spPr>
          <a:xfrm>
            <a:off x="15749144" y="6995472"/>
            <a:ext cx="2341233" cy="2396561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3" y="0"/>
                </a:lnTo>
                <a:lnTo>
                  <a:pt x="2341233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028700" y="999583"/>
            <a:ext cx="12897372" cy="83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64"/>
              </a:lnSpc>
              <a:spcBef>
                <a:spcPct val="0"/>
              </a:spcBef>
            </a:pPr>
            <a:r>
              <a:rPr lang="en-US" sz="4260" dirty="0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Önállóan nem támogatható tevékenységek: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175426"/>
            <a:ext cx="13589077" cy="85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4"/>
              </a:lnSpc>
              <a:spcBef>
                <a:spcPct val="0"/>
              </a:spcBef>
            </a:pPr>
            <a:r>
              <a:rPr lang="en-US" sz="50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Milyen tevékenységek támogathatók?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7"/>
              </a:lnSpc>
              <a:spcBef>
                <a:spcPct val="0"/>
              </a:spcBef>
            </a:pPr>
            <a:r>
              <a:rPr lang="en-US" sz="2583" dirty="0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2450480"/>
            <a:ext cx="14534451" cy="8347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964"/>
              </a:lnSpc>
              <a:spcBef>
                <a:spcPct val="0"/>
              </a:spcBef>
            </a:pPr>
            <a:r>
              <a:rPr lang="en-US" sz="4260" dirty="0">
                <a:solidFill>
                  <a:srgbClr val="000000"/>
                </a:solidFill>
                <a:latin typeface="Rugrats Sans"/>
                <a:ea typeface="Rugrats Sans"/>
                <a:cs typeface="Rugrats Sans"/>
                <a:sym typeface="Rugrats Sans"/>
              </a:rPr>
              <a:t>Választható, önállóan nem támogatható tevékenységek: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028700" y="3285243"/>
            <a:ext cx="11585064" cy="6077341"/>
            <a:chOff x="0" y="0"/>
            <a:chExt cx="3051210" cy="1600617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51210" cy="1600617"/>
            </a:xfrm>
            <a:custGeom>
              <a:avLst/>
              <a:gdLst/>
              <a:ahLst/>
              <a:cxnLst/>
              <a:rect l="l" t="t" r="r" b="b"/>
              <a:pathLst>
                <a:path w="3051210" h="1600617">
                  <a:moveTo>
                    <a:pt x="34082" y="0"/>
                  </a:moveTo>
                  <a:lnTo>
                    <a:pt x="3017129" y="0"/>
                  </a:lnTo>
                  <a:cubicBezTo>
                    <a:pt x="3035951" y="0"/>
                    <a:pt x="3051210" y="15259"/>
                    <a:pt x="3051210" y="34082"/>
                  </a:cubicBezTo>
                  <a:lnTo>
                    <a:pt x="3051210" y="1566535"/>
                  </a:lnTo>
                  <a:cubicBezTo>
                    <a:pt x="3051210" y="1575574"/>
                    <a:pt x="3047620" y="1584243"/>
                    <a:pt x="3041228" y="1590634"/>
                  </a:cubicBezTo>
                  <a:cubicBezTo>
                    <a:pt x="3034836" y="1597026"/>
                    <a:pt x="3026168" y="1600617"/>
                    <a:pt x="3017129" y="1600617"/>
                  </a:cubicBezTo>
                  <a:lnTo>
                    <a:pt x="34082" y="1600617"/>
                  </a:lnTo>
                  <a:cubicBezTo>
                    <a:pt x="15259" y="1600617"/>
                    <a:pt x="0" y="1585358"/>
                    <a:pt x="0" y="1566535"/>
                  </a:cubicBezTo>
                  <a:lnTo>
                    <a:pt x="0" y="34082"/>
                  </a:lnTo>
                  <a:cubicBezTo>
                    <a:pt x="0" y="15259"/>
                    <a:pt x="15259" y="0"/>
                    <a:pt x="34082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0" y="-57150"/>
              <a:ext cx="3051210" cy="16577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Művelet-előkészítés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Akadálymentesítés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Infrastruktúra fejlesztés megvalósítása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Eszközök és/vagy gépek beszerzéséhez kapcsolódó építési tevékenység 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Honlap fejlesztése 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Építési, műszaki ellenőri szolgáltatás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Terület-előkészítés (régészeti feltárás, lőszermentesítés, földmunkák stb.)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Műveletmenedzsment </a:t>
              </a:r>
            </a:p>
            <a:p>
              <a:pPr marL="604515" lvl="1" indent="-302257" algn="l">
                <a:lnSpc>
                  <a:spcPts val="3919"/>
                </a:lnSpc>
                <a:buFont typeface="Arial"/>
                <a:buChar char="•"/>
              </a:pPr>
              <a:r>
                <a:rPr lang="en-US" sz="27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Marketing és / vagy kommunikációs tevékenységek megvalósítása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5749144" y="0"/>
            <a:ext cx="2538856" cy="235902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47955" y="7039717"/>
            <a:ext cx="2341233" cy="2396561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990600" y="327826"/>
            <a:ext cx="13589077" cy="85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4"/>
              </a:lnSpc>
              <a:spcBef>
                <a:spcPct val="0"/>
              </a:spcBef>
            </a:pPr>
            <a:r>
              <a:rPr lang="en-US" sz="50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Milyen tevékenységek nem támogathatók?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7"/>
              </a:lnSpc>
              <a:spcBef>
                <a:spcPct val="0"/>
              </a:spcBef>
            </a:pPr>
            <a:r>
              <a:rPr lang="en-US" sz="2583" dirty="0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845676" y="1549741"/>
            <a:ext cx="14903468" cy="7557386"/>
            <a:chOff x="0" y="0"/>
            <a:chExt cx="3925193" cy="1990423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25193" cy="1990422"/>
            </a:xfrm>
            <a:custGeom>
              <a:avLst/>
              <a:gdLst/>
              <a:ahLst/>
              <a:cxnLst/>
              <a:rect l="l" t="t" r="r" b="b"/>
              <a:pathLst>
                <a:path w="3925193" h="1990422">
                  <a:moveTo>
                    <a:pt x="26493" y="0"/>
                  </a:moveTo>
                  <a:lnTo>
                    <a:pt x="3898700" y="0"/>
                  </a:lnTo>
                  <a:cubicBezTo>
                    <a:pt x="3913332" y="0"/>
                    <a:pt x="3925193" y="11861"/>
                    <a:pt x="3925193" y="26493"/>
                  </a:cubicBezTo>
                  <a:lnTo>
                    <a:pt x="3925193" y="1963930"/>
                  </a:lnTo>
                  <a:cubicBezTo>
                    <a:pt x="3925193" y="1978561"/>
                    <a:pt x="3913332" y="1990422"/>
                    <a:pt x="3898700" y="1990422"/>
                  </a:cubicBezTo>
                  <a:lnTo>
                    <a:pt x="26493" y="1990422"/>
                  </a:lnTo>
                  <a:cubicBezTo>
                    <a:pt x="11861" y="1990422"/>
                    <a:pt x="0" y="1978561"/>
                    <a:pt x="0" y="1963930"/>
                  </a:cubicBezTo>
                  <a:lnTo>
                    <a:pt x="0" y="26493"/>
                  </a:lnTo>
                  <a:cubicBezTo>
                    <a:pt x="0" y="11861"/>
                    <a:pt x="11861" y="0"/>
                    <a:pt x="26493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3925193" cy="2028523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Személygépjármű beszerzése. 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Mezőgazdasági üzemek beruházásai, kivéve azon műveleteket, amelyek igazolt LEADER hozzáadott értékkel rendelkeznek. 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Élő állat vásárlása. 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Használt eszközök, használt gépek beszerzése. 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Bontott építési anyagok beszerzése, beépítése. 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Támogatási jogosultságok megvásárlása. 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Lágyszárú növények beszerzése, telepítése. 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Lőfegyverek, lőszerek, robbanóanyagok, pirotechnikai eszközök beszerzése.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Forgóeszközök beszerzése. 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Magáncélú, lakófunkciót betöltő épület/épületrész, nem a kedvezményezett meglévő és/vagy új tevékenységéhez kapcsolódó épület/épületrész és/vagy építmény építése, felújítása, bővítés, korszerűsítése. 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Ingatlanvásárlás.  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A közúti közlekedés szabályairól szóló 1/1975. (II. 5.) KPM-BM együttes rendelet által a quad kategóriába sorolt járművek beszerzése, függetlenül annak forgalomba helyezési járműkategóriai besorolásától. </a:t>
              </a:r>
            </a:p>
            <a:p>
              <a:pPr marL="474978" lvl="1" indent="-237489" algn="l">
                <a:lnSpc>
                  <a:spcPts val="3079"/>
                </a:lnSpc>
                <a:buFont typeface="Arial"/>
                <a:buChar char="•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Mobiltelefon és okostelefon beszerzése.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5749144" y="0"/>
            <a:ext cx="2538856" cy="235902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47955" y="7039717"/>
            <a:ext cx="2341233" cy="2396561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631706" y="383106"/>
            <a:ext cx="13589077" cy="853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44"/>
              </a:lnSpc>
              <a:spcBef>
                <a:spcPct val="0"/>
              </a:spcBef>
            </a:pPr>
            <a:r>
              <a:rPr lang="en-US" sz="50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 HACS specifikus elvárások: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7"/>
              </a:lnSpc>
              <a:spcBef>
                <a:spcPct val="0"/>
              </a:spcBef>
            </a:pPr>
            <a:r>
              <a:rPr lang="en-US" sz="2583" dirty="0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624449" y="1462203"/>
            <a:ext cx="15124695" cy="7569658"/>
            <a:chOff x="0" y="0"/>
            <a:chExt cx="3983459" cy="199365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983459" cy="1993655"/>
            </a:xfrm>
            <a:custGeom>
              <a:avLst/>
              <a:gdLst/>
              <a:ahLst/>
              <a:cxnLst/>
              <a:rect l="l" t="t" r="r" b="b"/>
              <a:pathLst>
                <a:path w="3983459" h="1993655">
                  <a:moveTo>
                    <a:pt x="26106" y="0"/>
                  </a:moveTo>
                  <a:lnTo>
                    <a:pt x="3957353" y="0"/>
                  </a:lnTo>
                  <a:cubicBezTo>
                    <a:pt x="3964277" y="0"/>
                    <a:pt x="3970917" y="2750"/>
                    <a:pt x="3975813" y="7646"/>
                  </a:cubicBezTo>
                  <a:cubicBezTo>
                    <a:pt x="3980709" y="12542"/>
                    <a:pt x="3983459" y="19182"/>
                    <a:pt x="3983459" y="26106"/>
                  </a:cubicBezTo>
                  <a:lnTo>
                    <a:pt x="3983459" y="1967549"/>
                  </a:lnTo>
                  <a:cubicBezTo>
                    <a:pt x="3983459" y="1981967"/>
                    <a:pt x="3971771" y="1993655"/>
                    <a:pt x="3957353" y="1993655"/>
                  </a:cubicBezTo>
                  <a:lnTo>
                    <a:pt x="26106" y="1993655"/>
                  </a:lnTo>
                  <a:cubicBezTo>
                    <a:pt x="19182" y="1993655"/>
                    <a:pt x="12542" y="1990904"/>
                    <a:pt x="7646" y="1986009"/>
                  </a:cubicBezTo>
                  <a:cubicBezTo>
                    <a:pt x="2750" y="1981113"/>
                    <a:pt x="0" y="1974473"/>
                    <a:pt x="0" y="1967549"/>
                  </a:cubicBezTo>
                  <a:lnTo>
                    <a:pt x="0" y="26106"/>
                  </a:lnTo>
                  <a:cubicBezTo>
                    <a:pt x="0" y="11688"/>
                    <a:pt x="11688" y="0"/>
                    <a:pt x="26106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3983459" cy="2069855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474978" lvl="1" indent="-237489" algn="just">
                <a:lnSpc>
                  <a:spcPts val="3475"/>
                </a:lnSpc>
                <a:spcBef>
                  <a:spcPts val="1200"/>
                </a:spcBef>
                <a:buAutoNum type="arabicPeriod"/>
              </a:pPr>
              <a:r>
                <a:rPr lang="en-US" sz="2200" dirty="0">
                  <a:solidFill>
                    <a:srgbClr val="FFFFFF"/>
                  </a:solidFill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A műveleteknek, </a:t>
              </a:r>
              <a:r>
                <a:rPr lang="en-US" sz="22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LEADER hozzáadott értékkel kell bírniuk</a:t>
              </a:r>
              <a:r>
                <a:rPr lang="en-US" sz="2200" dirty="0">
                  <a:solidFill>
                    <a:srgbClr val="FFFFFF"/>
                  </a:solidFill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, amelyet a HACS-ok ellenőriznek a támogatási kérelmek kiválasztása során. </a:t>
              </a:r>
            </a:p>
            <a:p>
              <a:pPr marL="474978" lvl="1" indent="-237489" algn="just">
                <a:lnSpc>
                  <a:spcPts val="3475"/>
                </a:lnSpc>
                <a:spcBef>
                  <a:spcPts val="1200"/>
                </a:spcBef>
                <a:buAutoNum type="arabicPeriod"/>
              </a:pPr>
              <a:r>
                <a:rPr lang="en-US" sz="2200" dirty="0">
                  <a:solidFill>
                    <a:srgbClr val="FFFFFF"/>
                  </a:solidFill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A művelet eredményeiről </a:t>
              </a:r>
              <a:r>
                <a:rPr lang="en-US" sz="22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szakmai záró beszámoló</a:t>
              </a:r>
              <a:r>
                <a:rPr lang="en-US" sz="2200" dirty="0">
                  <a:solidFill>
                    <a:srgbClr val="FFFFFF"/>
                  </a:solidFill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 küldése a HACS számára </a:t>
              </a:r>
            </a:p>
            <a:p>
              <a:pPr marL="474978" lvl="1" indent="-237489" algn="just">
                <a:lnSpc>
                  <a:spcPts val="3475"/>
                </a:lnSpc>
                <a:spcBef>
                  <a:spcPts val="1200"/>
                </a:spcBef>
                <a:buAutoNum type="arabicPeriod"/>
              </a:pP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A kedvezményezett a művelettel kapcsolatosan az </a:t>
              </a:r>
              <a:r>
                <a:rPr lang="hu-HU" sz="2200" u="sng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 panose="020B0604020202020204" charset="0"/>
                </a:rPr>
                <a:t>"A BAKONYÉRT" Egyesület logóját és/vagy honlap elérhetőségét és/vagy közösségi oldal elérhetőségét megjeleníti honlapján, vagy közösségi média felületein, vagy saját marketing anyagain</a:t>
              </a:r>
              <a:r>
                <a:rPr lang="hu-HU" sz="2200" dirty="0">
                  <a:solidFill>
                    <a:schemeClr val="bg1"/>
                  </a:solidFill>
                  <a:latin typeface="Canva Sans" panose="020B0604020202020204" charset="0"/>
                </a:rPr>
                <a:t> és azt az Egyesület rendelkezésére bocsátja. </a:t>
              </a:r>
            </a:p>
            <a:p>
              <a:pPr marL="474978" lvl="1" indent="-237489" algn="just">
                <a:lnSpc>
                  <a:spcPts val="3475"/>
                </a:lnSpc>
                <a:spcBef>
                  <a:spcPts val="1200"/>
                </a:spcBef>
                <a:buAutoNum type="arabicPeriod"/>
              </a:pPr>
              <a:r>
                <a:rPr lang="en-US" sz="22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Rendezvény, tábor esetében: </a:t>
              </a:r>
              <a:r>
                <a:rPr lang="en-US" sz="2200" dirty="0">
                  <a:solidFill>
                    <a:schemeClr val="bg1"/>
                  </a:solidFill>
                  <a:latin typeface="Canva Sans" panose="020B0604020202020204" charset="0"/>
                  <a:sym typeface="Canva Sans"/>
                </a:rPr>
                <a:t>A kedvezményezett az általa szervezett rendezvény vonatkozásában köteles a rendezvény témáját, helyszínét és időpontját, a rendezvény megvalósítási időpontját megelőző 30. napig a rendezvény helyszínének tekintetében illetékes LEADER HACS honlapján közzétenni. </a:t>
              </a:r>
            </a:p>
            <a:p>
              <a:pPr marL="474978" lvl="1" indent="-237489" algn="just">
                <a:lnSpc>
                  <a:spcPts val="3475"/>
                </a:lnSpc>
                <a:spcBef>
                  <a:spcPts val="1200"/>
                </a:spcBef>
                <a:buAutoNum type="arabicPeriod"/>
              </a:pPr>
              <a:r>
                <a:rPr lang="en-US" sz="2200" dirty="0">
                  <a:solidFill>
                    <a:schemeClr val="bg1"/>
                  </a:solidFill>
                  <a:latin typeface="Canva Sans" panose="020B0604020202020204" charset="0"/>
                  <a:sym typeface="Canva Sans"/>
                </a:rPr>
                <a:t>Az intézkedés keretében olyan </a:t>
              </a:r>
              <a:r>
                <a:rPr lang="en-US" sz="2200" u="sng" dirty="0">
                  <a:solidFill>
                    <a:schemeClr val="bg1"/>
                  </a:solidFill>
                  <a:latin typeface="Canva Sans" panose="020B0604020202020204" charset="0"/>
                  <a:sym typeface="Canva Sans"/>
                </a:rPr>
                <a:t>tábor</a:t>
              </a:r>
              <a:r>
                <a:rPr lang="en-US" sz="22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 </a:t>
              </a:r>
              <a:r>
                <a:rPr lang="en-US" sz="2200" dirty="0">
                  <a:solidFill>
                    <a:schemeClr val="bg1"/>
                  </a:solidFill>
                  <a:latin typeface="Canva Sans" panose="020B0604020202020204" charset="0"/>
                  <a:sym typeface="Canva Sans"/>
                </a:rPr>
                <a:t>megszervezése támogatható, ahol a résztvevők száma minimum 10 fő. </a:t>
              </a:r>
            </a:p>
            <a:p>
              <a:pPr marL="474978" lvl="1" indent="-237489" algn="just">
                <a:lnSpc>
                  <a:spcPts val="3475"/>
                </a:lnSpc>
                <a:spcBef>
                  <a:spcPts val="1200"/>
                </a:spcBef>
                <a:buAutoNum type="arabicPeriod"/>
              </a:pPr>
              <a:r>
                <a:rPr lang="hu-HU" sz="22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K</a:t>
              </a:r>
              <a:r>
                <a:rPr lang="en-US" sz="22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iadvány készítés esetén </a:t>
              </a:r>
              <a:r>
                <a:rPr lang="en-US" sz="2200" dirty="0">
                  <a:solidFill>
                    <a:schemeClr val="bg1"/>
                  </a:solidFill>
                  <a:latin typeface="Canva Sans" panose="020B0604020202020204" charset="0"/>
                  <a:sym typeface="Canva Sans"/>
                </a:rPr>
                <a:t>a kedvezményezett a felhívás kötelező arculati elemeit megjeleníti a dokumentumon.  </a:t>
              </a:r>
            </a:p>
            <a:p>
              <a:pPr marL="474978" lvl="1" indent="-237489" algn="just">
                <a:lnSpc>
                  <a:spcPts val="3475"/>
                </a:lnSpc>
                <a:spcBef>
                  <a:spcPts val="1200"/>
                </a:spcBef>
                <a:buAutoNum type="arabicPeriod"/>
              </a:pPr>
              <a:r>
                <a:rPr lang="en-US" sz="2200" u="sng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Honlap fejlesztés esetén </a:t>
              </a:r>
              <a:r>
                <a:rPr lang="en-US" sz="2200" dirty="0">
                  <a:solidFill>
                    <a:schemeClr val="bg1"/>
                  </a:solidFill>
                  <a:latin typeface="Canva Sans" panose="020B0604020202020204" charset="0"/>
                  <a:sym typeface="Canva Sans"/>
                </a:rPr>
                <a:t>a kedvezményezett a felhívás kötelező arculati elemeit megjeleníti honlapján</a:t>
              </a:r>
              <a:r>
                <a:rPr lang="en-US" sz="2200" dirty="0">
                  <a:solidFill>
                    <a:srgbClr val="FFFFFF"/>
                  </a:solidFill>
                  <a:latin typeface="Canva Sans" panose="020B0604020202020204" charset="0"/>
                  <a:ea typeface="Canva Sans"/>
                  <a:cs typeface="Canva Sans"/>
                  <a:sym typeface="Canva Sans"/>
                </a:rPr>
                <a:t>.</a:t>
              </a: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5749144" y="0"/>
            <a:ext cx="2538856" cy="235902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47955" y="7039717"/>
            <a:ext cx="2341233" cy="2396561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6931482" y="7363174"/>
            <a:ext cx="3019263" cy="1620695"/>
            <a:chOff x="0" y="0"/>
            <a:chExt cx="795197" cy="43667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795197" cy="436671"/>
            </a:xfrm>
            <a:custGeom>
              <a:avLst/>
              <a:gdLst/>
              <a:ahLst/>
              <a:cxnLst/>
              <a:rect l="l" t="t" r="r" b="b"/>
              <a:pathLst>
                <a:path w="795197" h="436671">
                  <a:moveTo>
                    <a:pt x="130773" y="0"/>
                  </a:moveTo>
                  <a:lnTo>
                    <a:pt x="664424" y="0"/>
                  </a:lnTo>
                  <a:cubicBezTo>
                    <a:pt x="699107" y="0"/>
                    <a:pt x="732370" y="13778"/>
                    <a:pt x="756894" y="38303"/>
                  </a:cubicBezTo>
                  <a:cubicBezTo>
                    <a:pt x="781419" y="62827"/>
                    <a:pt x="795197" y="96090"/>
                    <a:pt x="795197" y="130773"/>
                  </a:cubicBezTo>
                  <a:lnTo>
                    <a:pt x="795197" y="305898"/>
                  </a:lnTo>
                  <a:cubicBezTo>
                    <a:pt x="795197" y="378122"/>
                    <a:pt x="736648" y="436671"/>
                    <a:pt x="664424" y="436671"/>
                  </a:cubicBezTo>
                  <a:lnTo>
                    <a:pt x="130773" y="436671"/>
                  </a:lnTo>
                  <a:cubicBezTo>
                    <a:pt x="96090" y="436671"/>
                    <a:pt x="62827" y="422893"/>
                    <a:pt x="38303" y="398368"/>
                  </a:cubicBezTo>
                  <a:cubicBezTo>
                    <a:pt x="13778" y="373844"/>
                    <a:pt x="0" y="340581"/>
                    <a:pt x="0" y="305898"/>
                  </a:cubicBezTo>
                  <a:lnTo>
                    <a:pt x="0" y="130773"/>
                  </a:lnTo>
                  <a:cubicBezTo>
                    <a:pt x="0" y="96090"/>
                    <a:pt x="13778" y="62827"/>
                    <a:pt x="38303" y="38303"/>
                  </a:cubicBezTo>
                  <a:cubicBezTo>
                    <a:pt x="62827" y="13778"/>
                    <a:pt x="96090" y="0"/>
                    <a:pt x="130773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-161925"/>
              <a:ext cx="795197" cy="598596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algn="ctr">
                <a:lnSpc>
                  <a:spcPts val="7109"/>
                </a:lnSpc>
                <a:spcBef>
                  <a:spcPts val="600"/>
                </a:spcBef>
              </a:pPr>
              <a:r>
                <a:rPr lang="en-US" sz="44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95 %</a:t>
              </a:r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843272" y="922837"/>
            <a:ext cx="7903545" cy="7542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04"/>
              </a:lnSpc>
              <a:spcBef>
                <a:spcPct val="0"/>
              </a:spcBef>
            </a:pPr>
            <a:r>
              <a:rPr lang="en-US" sz="44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Igényelhető támogatás: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7"/>
              </a:lnSpc>
              <a:spcBef>
                <a:spcPct val="0"/>
              </a:spcBef>
            </a:pPr>
            <a:r>
              <a:rPr lang="en-US" sz="2583" dirty="0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28036" y="2318343"/>
            <a:ext cx="11266194" cy="20675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4"/>
              </a:lnSpc>
            </a:pPr>
            <a:r>
              <a:rPr lang="en-US" sz="32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Az igényelhető vissza nem térítendő támogatás összege: </a:t>
            </a:r>
          </a:p>
          <a:p>
            <a:pPr algn="l">
              <a:lnSpc>
                <a:spcPts val="2132"/>
              </a:lnSpc>
            </a:pPr>
            <a:endParaRPr lang="en-US" sz="3231" b="1" dirty="0">
              <a:solidFill>
                <a:srgbClr val="000000"/>
              </a:solidFill>
              <a:latin typeface="Red Hat Display Bold"/>
              <a:ea typeface="Red Hat Display Bold"/>
              <a:cs typeface="Red Hat Display Bold"/>
              <a:sym typeface="Red Hat Display Bold"/>
            </a:endParaRPr>
          </a:p>
          <a:p>
            <a:pPr algn="l">
              <a:lnSpc>
                <a:spcPts val="4039"/>
              </a:lnSpc>
            </a:pPr>
            <a:r>
              <a:rPr lang="en-US" sz="32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- legalább 1 000 000 Ft, </a:t>
            </a:r>
          </a:p>
          <a:p>
            <a:pPr algn="l">
              <a:lnSpc>
                <a:spcPts val="7271"/>
              </a:lnSpc>
            </a:pPr>
            <a:r>
              <a:rPr lang="en-US" sz="32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- legfeljebb 5 000 000 Ft. 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28036" y="4862187"/>
            <a:ext cx="15226156" cy="22504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07"/>
              </a:lnSpc>
            </a:pPr>
            <a:r>
              <a:rPr lang="en-US" sz="32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A támogatás maximális mértéke önállóan támogatható, illetve önállóan nem támogatható tevékenységek (nem jövedelemtermelő tevékenységek esetében (Maximum)) esetében: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9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9628168"/>
            <a:ext cx="18288000" cy="658832"/>
            <a:chOff x="0" y="0"/>
            <a:chExt cx="4816593" cy="1735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816592" cy="173520"/>
            </a:xfrm>
            <a:custGeom>
              <a:avLst/>
              <a:gdLst/>
              <a:ahLst/>
              <a:cxnLst/>
              <a:rect l="l" t="t" r="r" b="b"/>
              <a:pathLst>
                <a:path w="4816592" h="173520">
                  <a:moveTo>
                    <a:pt x="0" y="0"/>
                  </a:moveTo>
                  <a:lnTo>
                    <a:pt x="4816592" y="0"/>
                  </a:lnTo>
                  <a:lnTo>
                    <a:pt x="4816592" y="173520"/>
                  </a:lnTo>
                  <a:lnTo>
                    <a:pt x="0" y="173520"/>
                  </a:lnTo>
                  <a:close/>
                </a:path>
              </a:pathLst>
            </a:custGeom>
            <a:solidFill>
              <a:srgbClr val="505151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4816593" cy="21162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 dirty="0"/>
            </a:p>
          </p:txBody>
        </p:sp>
      </p:grpSp>
      <p:sp>
        <p:nvSpPr>
          <p:cNvPr id="5" name="Freeform 5"/>
          <p:cNvSpPr/>
          <p:nvPr/>
        </p:nvSpPr>
        <p:spPr>
          <a:xfrm>
            <a:off x="15749144" y="0"/>
            <a:ext cx="2538856" cy="2359020"/>
          </a:xfrm>
          <a:custGeom>
            <a:avLst/>
            <a:gdLst/>
            <a:ahLst/>
            <a:cxnLst/>
            <a:rect l="l" t="t" r="r" b="b"/>
            <a:pathLst>
              <a:path w="2538856" h="2359020">
                <a:moveTo>
                  <a:pt x="0" y="0"/>
                </a:moveTo>
                <a:lnTo>
                  <a:pt x="2538856" y="0"/>
                </a:lnTo>
                <a:lnTo>
                  <a:pt x="2538856" y="2359020"/>
                </a:lnTo>
                <a:lnTo>
                  <a:pt x="0" y="2359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847955" y="7039717"/>
            <a:ext cx="2341233" cy="2396561"/>
          </a:xfrm>
          <a:custGeom>
            <a:avLst/>
            <a:gdLst/>
            <a:ahLst/>
            <a:cxnLst/>
            <a:rect l="l" t="t" r="r" b="b"/>
            <a:pathLst>
              <a:path w="2341233" h="2396561">
                <a:moveTo>
                  <a:pt x="0" y="0"/>
                </a:moveTo>
                <a:lnTo>
                  <a:pt x="2341234" y="0"/>
                </a:lnTo>
                <a:lnTo>
                  <a:pt x="2341234" y="2396561"/>
                </a:lnTo>
                <a:lnTo>
                  <a:pt x="0" y="23965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779308" y="325714"/>
            <a:ext cx="13589077" cy="11275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4"/>
              </a:lnSpc>
              <a:spcBef>
                <a:spcPct val="0"/>
              </a:spcBef>
            </a:pPr>
            <a:r>
              <a:rPr lang="en-US" sz="32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Eszközbeszerzést és/vagy szolgáltatás megrendelést tartalmazó művelet megkezdése: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193770" y="9648644"/>
            <a:ext cx="5900461" cy="5035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7"/>
              </a:lnSpc>
              <a:spcBef>
                <a:spcPct val="0"/>
              </a:spcBef>
            </a:pPr>
            <a:r>
              <a:rPr lang="en-US" sz="2583" dirty="0">
                <a:solidFill>
                  <a:srgbClr val="FFFFFF"/>
                </a:solidFill>
                <a:latin typeface="Rugrats Sans"/>
                <a:ea typeface="Rugrats Sans"/>
                <a:cs typeface="Rugrats Sans"/>
                <a:sym typeface="Rugrats Sans"/>
              </a:rPr>
              <a:t>www.abakonyert.hu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779308" y="1958132"/>
            <a:ext cx="14604071" cy="2680543"/>
            <a:chOff x="0" y="0"/>
            <a:chExt cx="3846340" cy="70598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3846340" cy="705987"/>
            </a:xfrm>
            <a:custGeom>
              <a:avLst/>
              <a:gdLst/>
              <a:ahLst/>
              <a:cxnLst/>
              <a:rect l="l" t="t" r="r" b="b"/>
              <a:pathLst>
                <a:path w="3846340" h="705987">
                  <a:moveTo>
                    <a:pt x="27036" y="0"/>
                  </a:moveTo>
                  <a:lnTo>
                    <a:pt x="3819303" y="0"/>
                  </a:lnTo>
                  <a:cubicBezTo>
                    <a:pt x="3834235" y="0"/>
                    <a:pt x="3846340" y="12104"/>
                    <a:pt x="3846340" y="27036"/>
                  </a:cubicBezTo>
                  <a:lnTo>
                    <a:pt x="3846340" y="678951"/>
                  </a:lnTo>
                  <a:cubicBezTo>
                    <a:pt x="3846340" y="686121"/>
                    <a:pt x="3843491" y="692998"/>
                    <a:pt x="3838421" y="698068"/>
                  </a:cubicBezTo>
                  <a:cubicBezTo>
                    <a:pt x="3833351" y="703138"/>
                    <a:pt x="3826474" y="705987"/>
                    <a:pt x="3819303" y="705987"/>
                  </a:cubicBezTo>
                  <a:lnTo>
                    <a:pt x="27036" y="705987"/>
                  </a:lnTo>
                  <a:cubicBezTo>
                    <a:pt x="12104" y="705987"/>
                    <a:pt x="0" y="693882"/>
                    <a:pt x="0" y="678951"/>
                  </a:cubicBezTo>
                  <a:lnTo>
                    <a:pt x="0" y="27036"/>
                  </a:lnTo>
                  <a:cubicBezTo>
                    <a:pt x="0" y="12104"/>
                    <a:pt x="12104" y="0"/>
                    <a:pt x="27036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-76200"/>
              <a:ext cx="3846340" cy="78218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474978" lvl="1" indent="-237489" algn="l">
                <a:lnSpc>
                  <a:spcPts val="3475"/>
                </a:lnSpc>
                <a:buAutoNum type="arabicPeriod"/>
              </a:pP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Eszközbeszerzést (beleértve a csak szereléssel járó technológiák beszerzését is) és/vagy szolgáltatás megrendelést tartalmazó művelet megvalósítását a kedvezményezett </a:t>
              </a:r>
              <a:r>
                <a:rPr lang="en-US" sz="21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saját felelősségére megkezdheti a felhívás megjelenését követő napon</a:t>
              </a: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, de az n</a:t>
              </a:r>
              <a:r>
                <a:rPr lang="en-US" sz="21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em minősülhet fizikailag befejezettnek</a:t>
              </a: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a támogatási kérelem benyújtása napján. A művelet megkezdése nincs befolyással a támogatási kérelem értékelésére, és nem jelent előnyt annak elbírálása során, továbbá nem garantálja az igényelt támogatás elnyerését. </a:t>
              </a:r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779308" y="5076825"/>
            <a:ext cx="13589077" cy="556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4"/>
              </a:lnSpc>
              <a:spcBef>
                <a:spcPct val="0"/>
              </a:spcBef>
            </a:pPr>
            <a:r>
              <a:rPr lang="en-US" sz="3231" b="1" dirty="0">
                <a:solidFill>
                  <a:srgbClr val="000000"/>
                </a:solidFill>
                <a:latin typeface="Red Hat Display Bold"/>
                <a:ea typeface="Red Hat Display Bold"/>
                <a:cs typeface="Red Hat Display Bold"/>
                <a:sym typeface="Red Hat Display Bold"/>
              </a:rPr>
              <a:t>Építési tevékenységet tartalmazó művelet megkezdése:</a:t>
            </a:r>
          </a:p>
        </p:txBody>
      </p:sp>
      <p:grpSp>
        <p:nvGrpSpPr>
          <p:cNvPr id="13" name="Group 13"/>
          <p:cNvGrpSpPr/>
          <p:nvPr/>
        </p:nvGrpSpPr>
        <p:grpSpPr>
          <a:xfrm>
            <a:off x="779308" y="6139021"/>
            <a:ext cx="14604071" cy="2680543"/>
            <a:chOff x="0" y="0"/>
            <a:chExt cx="3846340" cy="705987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846340" cy="705987"/>
            </a:xfrm>
            <a:custGeom>
              <a:avLst/>
              <a:gdLst/>
              <a:ahLst/>
              <a:cxnLst/>
              <a:rect l="l" t="t" r="r" b="b"/>
              <a:pathLst>
                <a:path w="3846340" h="705987">
                  <a:moveTo>
                    <a:pt x="27036" y="0"/>
                  </a:moveTo>
                  <a:lnTo>
                    <a:pt x="3819303" y="0"/>
                  </a:lnTo>
                  <a:cubicBezTo>
                    <a:pt x="3834235" y="0"/>
                    <a:pt x="3846340" y="12104"/>
                    <a:pt x="3846340" y="27036"/>
                  </a:cubicBezTo>
                  <a:lnTo>
                    <a:pt x="3846340" y="678951"/>
                  </a:lnTo>
                  <a:cubicBezTo>
                    <a:pt x="3846340" y="686121"/>
                    <a:pt x="3843491" y="692998"/>
                    <a:pt x="3838421" y="698068"/>
                  </a:cubicBezTo>
                  <a:cubicBezTo>
                    <a:pt x="3833351" y="703138"/>
                    <a:pt x="3826474" y="705987"/>
                    <a:pt x="3819303" y="705987"/>
                  </a:cubicBezTo>
                  <a:lnTo>
                    <a:pt x="27036" y="705987"/>
                  </a:lnTo>
                  <a:cubicBezTo>
                    <a:pt x="12104" y="705987"/>
                    <a:pt x="0" y="693882"/>
                    <a:pt x="0" y="678951"/>
                  </a:cubicBezTo>
                  <a:lnTo>
                    <a:pt x="0" y="27036"/>
                  </a:lnTo>
                  <a:cubicBezTo>
                    <a:pt x="0" y="12104"/>
                    <a:pt x="12104" y="0"/>
                    <a:pt x="27036" y="0"/>
                  </a:cubicBezTo>
                  <a:close/>
                </a:path>
              </a:pathLst>
            </a:custGeom>
            <a:solidFill>
              <a:srgbClr val="4C683F"/>
            </a:solidFill>
          </p:spPr>
        </p:sp>
        <p:sp>
          <p:nvSpPr>
            <p:cNvPr id="15" name="TextBox 15"/>
            <p:cNvSpPr txBox="1"/>
            <p:nvPr/>
          </p:nvSpPr>
          <p:spPr>
            <a:xfrm>
              <a:off x="0" y="-76200"/>
              <a:ext cx="3846340" cy="782187"/>
            </a:xfrm>
            <a:prstGeom prst="rect">
              <a:avLst/>
            </a:prstGeom>
          </p:spPr>
          <p:txBody>
            <a:bodyPr lIns="88900" tIns="88900" rIns="88900" bIns="88900" rtlCol="0" anchor="ctr"/>
            <a:lstStyle/>
            <a:p>
              <a:pPr marL="474978" lvl="1" indent="-237489" algn="l">
                <a:lnSpc>
                  <a:spcPts val="3475"/>
                </a:lnSpc>
                <a:buAutoNum type="arabicPeriod"/>
              </a:pPr>
              <a:r>
                <a:rPr lang="en-US" sz="21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Építési engedélyköteles, vagy építési engedély nélkül végezhető építési tevékenységhez kapcsolódó támogatás,</a:t>
              </a: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 továbbá megújuló energiatermeléshez nyújtott beruházáshoz kapcsolódó támogatás a </a:t>
              </a:r>
              <a:r>
                <a:rPr lang="en-US" sz="21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támogatási kérelem benyújtását megelőzően megkezdett művelethez nem igényelhető. </a:t>
              </a: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Ebben az esetben </a:t>
              </a:r>
              <a:r>
                <a:rPr lang="en-US" sz="2199" b="1" dirty="0">
                  <a:solidFill>
                    <a:srgbClr val="FFFFFF"/>
                  </a:solidFill>
                  <a:latin typeface="Canva Sans Bold"/>
                  <a:ea typeface="Canva Sans Bold"/>
                  <a:cs typeface="Canva Sans Bold"/>
                  <a:sym typeface="Canva Sans Bold"/>
                </a:rPr>
                <a:t>a támogatási kérelem benyújtását megelőzően megkezdett művelet a támogatási kérelem teljes visszautasítását vonja maga után</a:t>
              </a:r>
              <a:r>
                <a:rPr lang="en-US" sz="2199" dirty="0">
                  <a:solidFill>
                    <a:srgbClr val="FFFFFF"/>
                  </a:solidFill>
                  <a:latin typeface="Canva Sans"/>
                  <a:ea typeface="Canva Sans"/>
                  <a:cs typeface="Canva Sans"/>
                  <a:sym typeface="Canva Sans"/>
                </a:rPr>
                <a:t>. 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989</TotalTime>
  <Words>3622</Words>
  <Application>Microsoft Office PowerPoint</Application>
  <PresentationFormat>Egyéni</PresentationFormat>
  <Paragraphs>200</Paragraphs>
  <Slides>23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23</vt:i4>
      </vt:variant>
    </vt:vector>
  </HeadingPairs>
  <TitlesOfParts>
    <vt:vector size="30" baseType="lpstr">
      <vt:lpstr>Arial</vt:lpstr>
      <vt:lpstr>Calibri</vt:lpstr>
      <vt:lpstr>Red Hat Display Bold</vt:lpstr>
      <vt:lpstr>Canva Sans Bold</vt:lpstr>
      <vt:lpstr>Rugrats Sans</vt:lpstr>
      <vt:lpstr>Canva Sans</vt:lpstr>
      <vt:lpstr>Office Theme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Bakonyi települések megújítása</dc:title>
  <dc:creator>Adrienn</dc:creator>
  <cp:lastModifiedBy>Vidékfejlesztési Akciócsoport Egyesület A Bakonyért</cp:lastModifiedBy>
  <cp:revision>30</cp:revision>
  <dcterms:created xsi:type="dcterms:W3CDTF">2006-08-16T00:00:00Z</dcterms:created>
  <dcterms:modified xsi:type="dcterms:W3CDTF">2025-07-07T07:47:43Z</dcterms:modified>
  <dc:identifier>DAGopPtKeSM</dc:identifier>
</cp:coreProperties>
</file>