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67" r:id="rId4"/>
    <p:sldId id="281" r:id="rId5"/>
    <p:sldId id="258" r:id="rId6"/>
    <p:sldId id="282" r:id="rId7"/>
    <p:sldId id="259" r:id="rId8"/>
    <p:sldId id="283" r:id="rId9"/>
    <p:sldId id="260" r:id="rId10"/>
    <p:sldId id="261" r:id="rId11"/>
    <p:sldId id="263" r:id="rId12"/>
    <p:sldId id="262" r:id="rId13"/>
    <p:sldId id="274" r:id="rId14"/>
    <p:sldId id="276" r:id="rId15"/>
    <p:sldId id="277" r:id="rId16"/>
    <p:sldId id="279" r:id="rId17"/>
    <p:sldId id="264" r:id="rId18"/>
    <p:sldId id="271" r:id="rId19"/>
    <p:sldId id="272" r:id="rId20"/>
    <p:sldId id="273" r:id="rId21"/>
    <p:sldId id="269" r:id="rId22"/>
    <p:sldId id="265" r:id="rId23"/>
    <p:sldId id="284" r:id="rId24"/>
    <p:sldId id="278" r:id="rId25"/>
    <p:sldId id="266" r:id="rId26"/>
  </p:sldIdLst>
  <p:sldSz cx="18288000" cy="10287000"/>
  <p:notesSz cx="6858000" cy="9144000"/>
  <p:embeddedFontLst>
    <p:embeddedFont>
      <p:font typeface="Canva Sans" panose="020B0604020202020204" charset="0"/>
      <p:regular r:id="rId27"/>
    </p:embeddedFont>
    <p:embeddedFont>
      <p:font typeface="Canva Sans Bold" panose="020B0604020202020204" charset="0"/>
      <p:regular r:id="rId28"/>
    </p:embeddedFont>
    <p:embeddedFont>
      <p:font typeface="Red Hat Display Bold" panose="020B0604020202020204" charset="-18"/>
      <p:regular r:id="rId29"/>
    </p:embeddedFont>
    <p:embeddedFont>
      <p:font typeface="Rugrats Sans" panose="020B0604020202020204" charset="0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3" d="100"/>
          <a:sy n="53" d="100"/>
        </p:scale>
        <p:origin x="802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dékfejlesztési Akciócsoport Egyesület A Bakonyért" userId="3eb2d3869272c7f0" providerId="LiveId" clId="{C968DDC9-DBFD-44AD-8D6F-48EA60B20378}"/>
    <pc:docChg chg="undo custSel addSld delSld modSld">
      <pc:chgData name="Vidékfejlesztési Akciócsoport Egyesület A Bakonyért" userId="3eb2d3869272c7f0" providerId="LiveId" clId="{C968DDC9-DBFD-44AD-8D6F-48EA60B20378}" dt="2026-07-08T10:35:45.672" v="1353" actId="20577"/>
      <pc:docMkLst>
        <pc:docMk/>
      </pc:docMkLst>
      <pc:sldChg chg="modSp mod">
        <pc:chgData name="Vidékfejlesztési Akciócsoport Egyesület A Bakonyért" userId="3eb2d3869272c7f0" providerId="LiveId" clId="{C968DDC9-DBFD-44AD-8D6F-48EA60B20378}" dt="2026-07-03T08:06:15.712" v="37" actId="20577"/>
        <pc:sldMkLst>
          <pc:docMk/>
          <pc:sldMk cId="0" sldId="256"/>
        </pc:sldMkLst>
        <pc:spChg chg="mod">
          <ac:chgData name="Vidékfejlesztési Akciócsoport Egyesület A Bakonyért" userId="3eb2d3869272c7f0" providerId="LiveId" clId="{C968DDC9-DBFD-44AD-8D6F-48EA60B20378}" dt="2026-07-03T08:06:15.712" v="37" actId="20577"/>
          <ac:spMkLst>
            <pc:docMk/>
            <pc:sldMk cId="0" sldId="256"/>
            <ac:spMk id="10" creationId="{00000000-0000-0000-0000-000000000000}"/>
          </ac:spMkLst>
        </pc:spChg>
        <pc:spChg chg="mod">
          <ac:chgData name="Vidékfejlesztési Akciócsoport Egyesület A Bakonyért" userId="3eb2d3869272c7f0" providerId="LiveId" clId="{C968DDC9-DBFD-44AD-8D6F-48EA60B20378}" dt="2026-07-03T08:06:10.459" v="33" actId="20577"/>
          <ac:spMkLst>
            <pc:docMk/>
            <pc:sldMk cId="0" sldId="256"/>
            <ac:spMk id="11" creationId="{00000000-0000-0000-0000-000000000000}"/>
          </ac:spMkLst>
        </pc:spChg>
      </pc:sldChg>
      <pc:sldChg chg="addSp delSp modSp mod">
        <pc:chgData name="Vidékfejlesztési Akciócsoport Egyesület A Bakonyért" userId="3eb2d3869272c7f0" providerId="LiveId" clId="{C968DDC9-DBFD-44AD-8D6F-48EA60B20378}" dt="2026-07-08T07:28:04.045" v="1344" actId="207"/>
        <pc:sldMkLst>
          <pc:docMk/>
          <pc:sldMk cId="0" sldId="257"/>
        </pc:sldMkLst>
        <pc:spChg chg="mod">
          <ac:chgData name="Vidékfejlesztési Akciócsoport Egyesület A Bakonyért" userId="3eb2d3869272c7f0" providerId="LiveId" clId="{C968DDC9-DBFD-44AD-8D6F-48EA60B20378}" dt="2026-07-03T08:09:27.906" v="171" actId="14100"/>
          <ac:spMkLst>
            <pc:docMk/>
            <pc:sldMk cId="0" sldId="257"/>
            <ac:spMk id="5" creationId="{00000000-0000-0000-0000-000000000000}"/>
          </ac:spMkLst>
        </pc:spChg>
        <pc:spChg chg="mod">
          <ac:chgData name="Vidékfejlesztési Akciócsoport Egyesület A Bakonyért" userId="3eb2d3869272c7f0" providerId="LiveId" clId="{C968DDC9-DBFD-44AD-8D6F-48EA60B20378}" dt="2026-07-06T07:03:29.009" v="732" actId="1076"/>
          <ac:spMkLst>
            <pc:docMk/>
            <pc:sldMk cId="0" sldId="257"/>
            <ac:spMk id="7" creationId="{00000000-0000-0000-0000-000000000000}"/>
          </ac:spMkLst>
        </pc:spChg>
        <pc:spChg chg="mod">
          <ac:chgData name="Vidékfejlesztési Akciócsoport Egyesület A Bakonyért" userId="3eb2d3869272c7f0" providerId="LiveId" clId="{C968DDC9-DBFD-44AD-8D6F-48EA60B20378}" dt="2026-07-08T07:27:59.020" v="1343" actId="207"/>
          <ac:spMkLst>
            <pc:docMk/>
            <pc:sldMk cId="0" sldId="257"/>
            <ac:spMk id="8" creationId="{00000000-0000-0000-0000-000000000000}"/>
          </ac:spMkLst>
        </pc:spChg>
        <pc:spChg chg="mod">
          <ac:chgData name="Vidékfejlesztési Akciócsoport Egyesület A Bakonyért" userId="3eb2d3869272c7f0" providerId="LiveId" clId="{C968DDC9-DBFD-44AD-8D6F-48EA60B20378}" dt="2026-07-03T08:11:25.737" v="198" actId="1076"/>
          <ac:spMkLst>
            <pc:docMk/>
            <pc:sldMk cId="0" sldId="257"/>
            <ac:spMk id="14" creationId="{267617CE-E69A-FFD6-C9AB-BD6DB3705CCE}"/>
          </ac:spMkLst>
        </pc:spChg>
        <pc:spChg chg="mod">
          <ac:chgData name="Vidékfejlesztési Akciócsoport Egyesület A Bakonyért" userId="3eb2d3869272c7f0" providerId="LiveId" clId="{C968DDC9-DBFD-44AD-8D6F-48EA60B20378}" dt="2026-07-08T07:28:04.045" v="1344" actId="207"/>
          <ac:spMkLst>
            <pc:docMk/>
            <pc:sldMk cId="0" sldId="257"/>
            <ac:spMk id="15" creationId="{78EECB20-B107-6EE1-1669-4F39E0189999}"/>
          </ac:spMkLst>
        </pc:spChg>
        <pc:grpChg chg="mod">
          <ac:chgData name="Vidékfejlesztési Akciócsoport Egyesület A Bakonyért" userId="3eb2d3869272c7f0" providerId="LiveId" clId="{C968DDC9-DBFD-44AD-8D6F-48EA60B20378}" dt="2026-07-06T07:02:28.941" v="724" actId="1076"/>
          <ac:grpSpMkLst>
            <pc:docMk/>
            <pc:sldMk cId="0" sldId="257"/>
            <ac:grpSpMk id="6" creationId="{00000000-0000-0000-0000-000000000000}"/>
          </ac:grpSpMkLst>
        </pc:grpChg>
        <pc:grpChg chg="add del mod">
          <ac:chgData name="Vidékfejlesztési Akciócsoport Egyesület A Bakonyért" userId="3eb2d3869272c7f0" providerId="LiveId" clId="{C968DDC9-DBFD-44AD-8D6F-48EA60B20378}" dt="2026-07-03T08:11:33.773" v="199" actId="1076"/>
          <ac:grpSpMkLst>
            <pc:docMk/>
            <pc:sldMk cId="0" sldId="257"/>
            <ac:grpSpMk id="13" creationId="{9B99B273-ADC9-C338-5C57-20792CBEE6DF}"/>
          </ac:grpSpMkLst>
        </pc:grpChg>
      </pc:sldChg>
      <pc:sldChg chg="modSp mod">
        <pc:chgData name="Vidékfejlesztési Akciócsoport Egyesület A Bakonyért" userId="3eb2d3869272c7f0" providerId="LiveId" clId="{C968DDC9-DBFD-44AD-8D6F-48EA60B20378}" dt="2026-07-03T08:44:42.561" v="460" actId="115"/>
        <pc:sldMkLst>
          <pc:docMk/>
          <pc:sldMk cId="0" sldId="258"/>
        </pc:sldMkLst>
        <pc:spChg chg="mod">
          <ac:chgData name="Vidékfejlesztési Akciócsoport Egyesület A Bakonyért" userId="3eb2d3869272c7f0" providerId="LiveId" clId="{C968DDC9-DBFD-44AD-8D6F-48EA60B20378}" dt="2026-07-03T08:33:52.654" v="322" actId="1076"/>
          <ac:spMkLst>
            <pc:docMk/>
            <pc:sldMk cId="0" sldId="258"/>
            <ac:spMk id="8" creationId="{00000000-0000-0000-0000-000000000000}"/>
          </ac:spMkLst>
        </pc:spChg>
        <pc:spChg chg="mod">
          <ac:chgData name="Vidékfejlesztési Akciócsoport Egyesület A Bakonyért" userId="3eb2d3869272c7f0" providerId="LiveId" clId="{C968DDC9-DBFD-44AD-8D6F-48EA60B20378}" dt="2026-07-03T08:44:42.561" v="460" actId="115"/>
          <ac:spMkLst>
            <pc:docMk/>
            <pc:sldMk cId="0" sldId="258"/>
            <ac:spMk id="10" creationId="{00000000-0000-0000-0000-000000000000}"/>
          </ac:spMkLst>
        </pc:spChg>
        <pc:grpChg chg="mod">
          <ac:chgData name="Vidékfejlesztési Akciócsoport Egyesület A Bakonyért" userId="3eb2d3869272c7f0" providerId="LiveId" clId="{C968DDC9-DBFD-44AD-8D6F-48EA60B20378}" dt="2026-07-03T08:34:10.934" v="325" actId="1076"/>
          <ac:grpSpMkLst>
            <pc:docMk/>
            <pc:sldMk cId="0" sldId="258"/>
            <ac:grpSpMk id="6" creationId="{00000000-0000-0000-0000-000000000000}"/>
          </ac:grpSpMkLst>
        </pc:grpChg>
      </pc:sldChg>
      <pc:sldChg chg="modSp mod">
        <pc:chgData name="Vidékfejlesztési Akciócsoport Egyesület A Bakonyért" userId="3eb2d3869272c7f0" providerId="LiveId" clId="{C968DDC9-DBFD-44AD-8D6F-48EA60B20378}" dt="2026-07-03T09:27:36.898" v="533" actId="20577"/>
        <pc:sldMkLst>
          <pc:docMk/>
          <pc:sldMk cId="0" sldId="259"/>
        </pc:sldMkLst>
        <pc:spChg chg="mod">
          <ac:chgData name="Vidékfejlesztési Akciócsoport Egyesület A Bakonyért" userId="3eb2d3869272c7f0" providerId="LiveId" clId="{C968DDC9-DBFD-44AD-8D6F-48EA60B20378}" dt="2026-07-03T09:23:12.305" v="484" actId="14100"/>
          <ac:spMkLst>
            <pc:docMk/>
            <pc:sldMk cId="0" sldId="259"/>
            <ac:spMk id="5" creationId="{00000000-0000-0000-0000-000000000000}"/>
          </ac:spMkLst>
        </pc:spChg>
        <pc:spChg chg="mod">
          <ac:chgData name="Vidékfejlesztési Akciócsoport Egyesület A Bakonyért" userId="3eb2d3869272c7f0" providerId="LiveId" clId="{C968DDC9-DBFD-44AD-8D6F-48EA60B20378}" dt="2026-07-03T09:27:18.657" v="530" actId="1076"/>
          <ac:spMkLst>
            <pc:docMk/>
            <pc:sldMk cId="0" sldId="259"/>
            <ac:spMk id="8" creationId="{00000000-0000-0000-0000-000000000000}"/>
          </ac:spMkLst>
        </pc:spChg>
        <pc:spChg chg="mod">
          <ac:chgData name="Vidékfejlesztési Akciócsoport Egyesület A Bakonyért" userId="3eb2d3869272c7f0" providerId="LiveId" clId="{C968DDC9-DBFD-44AD-8D6F-48EA60B20378}" dt="2026-07-03T09:27:29.419" v="531" actId="14100"/>
          <ac:spMkLst>
            <pc:docMk/>
            <pc:sldMk cId="0" sldId="259"/>
            <ac:spMk id="10" creationId="{00000000-0000-0000-0000-000000000000}"/>
          </ac:spMkLst>
        </pc:spChg>
        <pc:spChg chg="mod">
          <ac:chgData name="Vidékfejlesztési Akciócsoport Egyesület A Bakonyért" userId="3eb2d3869272c7f0" providerId="LiveId" clId="{C968DDC9-DBFD-44AD-8D6F-48EA60B20378}" dt="2026-07-03T09:27:36.898" v="533" actId="20577"/>
          <ac:spMkLst>
            <pc:docMk/>
            <pc:sldMk cId="0" sldId="259"/>
            <ac:spMk id="13" creationId="{00000000-0000-0000-0000-000000000000}"/>
          </ac:spMkLst>
        </pc:spChg>
        <pc:spChg chg="mod">
          <ac:chgData name="Vidékfejlesztési Akciócsoport Egyesület A Bakonyért" userId="3eb2d3869272c7f0" providerId="LiveId" clId="{C968DDC9-DBFD-44AD-8D6F-48EA60B20378}" dt="2026-07-03T09:27:12.513" v="529" actId="1076"/>
          <ac:spMkLst>
            <pc:docMk/>
            <pc:sldMk cId="0" sldId="259"/>
            <ac:spMk id="15" creationId="{00000000-0000-0000-0000-000000000000}"/>
          </ac:spMkLst>
        </pc:spChg>
        <pc:spChg chg="mod">
          <ac:chgData name="Vidékfejlesztési Akciócsoport Egyesület A Bakonyért" userId="3eb2d3869272c7f0" providerId="LiveId" clId="{C968DDC9-DBFD-44AD-8D6F-48EA60B20378}" dt="2026-07-03T09:27:05.148" v="528" actId="2710"/>
          <ac:spMkLst>
            <pc:docMk/>
            <pc:sldMk cId="0" sldId="259"/>
            <ac:spMk id="16" creationId="{00000000-0000-0000-0000-000000000000}"/>
          </ac:spMkLst>
        </pc:spChg>
        <pc:grpChg chg="mod">
          <ac:chgData name="Vidékfejlesztési Akciócsoport Egyesület A Bakonyért" userId="3eb2d3869272c7f0" providerId="LiveId" clId="{C968DDC9-DBFD-44AD-8D6F-48EA60B20378}" dt="2026-07-03T09:25:53.469" v="497" actId="1076"/>
          <ac:grpSpMkLst>
            <pc:docMk/>
            <pc:sldMk cId="0" sldId="259"/>
            <ac:grpSpMk id="6" creationId="{00000000-0000-0000-0000-000000000000}"/>
          </ac:grpSpMkLst>
        </pc:grpChg>
        <pc:grpChg chg="mod">
          <ac:chgData name="Vidékfejlesztési Akciócsoport Egyesület A Bakonyért" userId="3eb2d3869272c7f0" providerId="LiveId" clId="{C968DDC9-DBFD-44AD-8D6F-48EA60B20378}" dt="2026-07-03T09:26:58.641" v="527" actId="14100"/>
          <ac:grpSpMkLst>
            <pc:docMk/>
            <pc:sldMk cId="0" sldId="259"/>
            <ac:grpSpMk id="14" creationId="{00000000-0000-0000-0000-000000000000}"/>
          </ac:grpSpMkLst>
        </pc:grpChg>
      </pc:sldChg>
      <pc:sldChg chg="addSp delSp modSp mod">
        <pc:chgData name="Vidékfejlesztési Akciócsoport Egyesület A Bakonyért" userId="3eb2d3869272c7f0" providerId="LiveId" clId="{C968DDC9-DBFD-44AD-8D6F-48EA60B20378}" dt="2026-07-08T07:31:45.584" v="1352" actId="478"/>
        <pc:sldMkLst>
          <pc:docMk/>
          <pc:sldMk cId="0" sldId="260"/>
        </pc:sldMkLst>
        <pc:spChg chg="mod">
          <ac:chgData name="Vidékfejlesztési Akciócsoport Egyesület A Bakonyért" userId="3eb2d3869272c7f0" providerId="LiveId" clId="{C968DDC9-DBFD-44AD-8D6F-48EA60B20378}" dt="2026-07-06T09:44:15.740" v="1334" actId="1076"/>
          <ac:spMkLst>
            <pc:docMk/>
            <pc:sldMk cId="0" sldId="260"/>
            <ac:spMk id="10" creationId="{00000000-0000-0000-0000-000000000000}"/>
          </ac:spMkLst>
        </pc:spChg>
        <pc:spChg chg="mod">
          <ac:chgData name="Vidékfejlesztési Akciócsoport Egyesület A Bakonyért" userId="3eb2d3869272c7f0" providerId="LiveId" clId="{C968DDC9-DBFD-44AD-8D6F-48EA60B20378}" dt="2026-07-06T09:45:07.675" v="1342" actId="207"/>
          <ac:spMkLst>
            <pc:docMk/>
            <pc:sldMk cId="0" sldId="260"/>
            <ac:spMk id="11" creationId="{00000000-0000-0000-0000-000000000000}"/>
          </ac:spMkLst>
        </pc:spChg>
        <pc:spChg chg="add del mod">
          <ac:chgData name="Vidékfejlesztési Akciócsoport Egyesület A Bakonyért" userId="3eb2d3869272c7f0" providerId="LiveId" clId="{C968DDC9-DBFD-44AD-8D6F-48EA60B20378}" dt="2026-07-08T07:31:45.584" v="1352" actId="478"/>
          <ac:spMkLst>
            <pc:docMk/>
            <pc:sldMk cId="0" sldId="260"/>
            <ac:spMk id="13" creationId="{1DC66D4B-30C5-3546-6F22-B4A283864D05}"/>
          </ac:spMkLst>
        </pc:spChg>
        <pc:grpChg chg="mod">
          <ac:chgData name="Vidékfejlesztési Akciócsoport Egyesület A Bakonyért" userId="3eb2d3869272c7f0" providerId="LiveId" clId="{C968DDC9-DBFD-44AD-8D6F-48EA60B20378}" dt="2026-07-06T09:44:06.120" v="1332" actId="14100"/>
          <ac:grpSpMkLst>
            <pc:docMk/>
            <pc:sldMk cId="0" sldId="260"/>
            <ac:grpSpMk id="9" creationId="{00000000-0000-0000-0000-000000000000}"/>
          </ac:grpSpMkLst>
        </pc:grpChg>
      </pc:sldChg>
      <pc:sldChg chg="modSp mod">
        <pc:chgData name="Vidékfejlesztési Akciócsoport Egyesület A Bakonyért" userId="3eb2d3869272c7f0" providerId="LiveId" clId="{C968DDC9-DBFD-44AD-8D6F-48EA60B20378}" dt="2026-07-06T09:41:12.938" v="1287" actId="20577"/>
        <pc:sldMkLst>
          <pc:docMk/>
          <pc:sldMk cId="0" sldId="261"/>
        </pc:sldMkLst>
        <pc:spChg chg="mod">
          <ac:chgData name="Vidékfejlesztési Akciócsoport Egyesület A Bakonyért" userId="3eb2d3869272c7f0" providerId="LiveId" clId="{C968DDC9-DBFD-44AD-8D6F-48EA60B20378}" dt="2026-07-06T09:41:12.938" v="1287" actId="20577"/>
          <ac:spMkLst>
            <pc:docMk/>
            <pc:sldMk cId="0" sldId="261"/>
            <ac:spMk id="11" creationId="{00000000-0000-0000-0000-000000000000}"/>
          </ac:spMkLst>
        </pc:spChg>
      </pc:sldChg>
      <pc:sldChg chg="modSp mod">
        <pc:chgData name="Vidékfejlesztési Akciócsoport Egyesület A Bakonyért" userId="3eb2d3869272c7f0" providerId="LiveId" clId="{C968DDC9-DBFD-44AD-8D6F-48EA60B20378}" dt="2026-07-06T07:34:55.481" v="761" actId="14100"/>
        <pc:sldMkLst>
          <pc:docMk/>
          <pc:sldMk cId="0" sldId="262"/>
        </pc:sldMkLst>
        <pc:spChg chg="mod">
          <ac:chgData name="Vidékfejlesztési Akciócsoport Egyesület A Bakonyért" userId="3eb2d3869272c7f0" providerId="LiveId" clId="{C968DDC9-DBFD-44AD-8D6F-48EA60B20378}" dt="2026-07-06T07:34:55.481" v="761" actId="14100"/>
          <ac:spMkLst>
            <pc:docMk/>
            <pc:sldMk cId="0" sldId="262"/>
            <ac:spMk id="12" creationId="{00000000-0000-0000-0000-000000000000}"/>
          </ac:spMkLst>
        </pc:spChg>
      </pc:sldChg>
      <pc:sldChg chg="modSp mod">
        <pc:chgData name="Vidékfejlesztési Akciócsoport Egyesület A Bakonyért" userId="3eb2d3869272c7f0" providerId="LiveId" clId="{C968DDC9-DBFD-44AD-8D6F-48EA60B20378}" dt="2026-07-06T07:22:05.594" v="739" actId="1076"/>
        <pc:sldMkLst>
          <pc:docMk/>
          <pc:sldMk cId="0" sldId="263"/>
        </pc:sldMkLst>
        <pc:spChg chg="mod">
          <ac:chgData name="Vidékfejlesztési Akciócsoport Egyesület A Bakonyért" userId="3eb2d3869272c7f0" providerId="LiveId" clId="{C968DDC9-DBFD-44AD-8D6F-48EA60B20378}" dt="2026-07-06T07:22:05.594" v="739" actId="1076"/>
          <ac:spMkLst>
            <pc:docMk/>
            <pc:sldMk cId="0" sldId="263"/>
            <ac:spMk id="9" creationId="{00000000-0000-0000-0000-000000000000}"/>
          </ac:spMkLst>
        </pc:spChg>
        <pc:spChg chg="mod">
          <ac:chgData name="Vidékfejlesztési Akciócsoport Egyesület A Bakonyért" userId="3eb2d3869272c7f0" providerId="LiveId" clId="{C968DDC9-DBFD-44AD-8D6F-48EA60B20378}" dt="2026-07-06T07:21:38.871" v="736" actId="20577"/>
          <ac:spMkLst>
            <pc:docMk/>
            <pc:sldMk cId="0" sldId="263"/>
            <ac:spMk id="12" creationId="{00000000-0000-0000-0000-000000000000}"/>
          </ac:spMkLst>
        </pc:spChg>
      </pc:sldChg>
      <pc:sldChg chg="modSp mod">
        <pc:chgData name="Vidékfejlesztési Akciócsoport Egyesület A Bakonyért" userId="3eb2d3869272c7f0" providerId="LiveId" clId="{C968DDC9-DBFD-44AD-8D6F-48EA60B20378}" dt="2026-07-06T08:45:11.541" v="832" actId="207"/>
        <pc:sldMkLst>
          <pc:docMk/>
          <pc:sldMk cId="0" sldId="264"/>
        </pc:sldMkLst>
        <pc:spChg chg="mod">
          <ac:chgData name="Vidékfejlesztési Akciócsoport Egyesület A Bakonyért" userId="3eb2d3869272c7f0" providerId="LiveId" clId="{C968DDC9-DBFD-44AD-8D6F-48EA60B20378}" dt="2026-07-06T08:45:11.541" v="832" actId="207"/>
          <ac:spMkLst>
            <pc:docMk/>
            <pc:sldMk cId="0" sldId="264"/>
            <ac:spMk id="11" creationId="{00000000-0000-0000-0000-000000000000}"/>
          </ac:spMkLst>
        </pc:spChg>
      </pc:sldChg>
      <pc:sldChg chg="modSp mod">
        <pc:chgData name="Vidékfejlesztési Akciócsoport Egyesület A Bakonyért" userId="3eb2d3869272c7f0" providerId="LiveId" clId="{C968DDC9-DBFD-44AD-8D6F-48EA60B20378}" dt="2026-07-06T09:34:44.376" v="1211" actId="14100"/>
        <pc:sldMkLst>
          <pc:docMk/>
          <pc:sldMk cId="0" sldId="265"/>
        </pc:sldMkLst>
        <pc:spChg chg="mod">
          <ac:chgData name="Vidékfejlesztési Akciócsoport Egyesület A Bakonyért" userId="3eb2d3869272c7f0" providerId="LiveId" clId="{C968DDC9-DBFD-44AD-8D6F-48EA60B20378}" dt="2026-07-06T09:34:44.376" v="1211" actId="14100"/>
          <ac:spMkLst>
            <pc:docMk/>
            <pc:sldMk cId="0" sldId="265"/>
            <ac:spMk id="7" creationId="{00000000-0000-0000-0000-000000000000}"/>
          </ac:spMkLst>
        </pc:spChg>
        <pc:spChg chg="mod">
          <ac:chgData name="Vidékfejlesztési Akciócsoport Egyesület A Bakonyért" userId="3eb2d3869272c7f0" providerId="LiveId" clId="{C968DDC9-DBFD-44AD-8D6F-48EA60B20378}" dt="2026-07-06T09:32:58.629" v="1142" actId="14100"/>
          <ac:spMkLst>
            <pc:docMk/>
            <pc:sldMk cId="0" sldId="265"/>
            <ac:spMk id="11" creationId="{00000000-0000-0000-0000-000000000000}"/>
          </ac:spMkLst>
        </pc:spChg>
      </pc:sldChg>
      <pc:sldChg chg="modSp mod">
        <pc:chgData name="Vidékfejlesztési Akciócsoport Egyesület A Bakonyért" userId="3eb2d3869272c7f0" providerId="LiveId" clId="{C968DDC9-DBFD-44AD-8D6F-48EA60B20378}" dt="2026-07-08T07:28:08.385" v="1345" actId="207"/>
        <pc:sldMkLst>
          <pc:docMk/>
          <pc:sldMk cId="3917843264" sldId="267"/>
        </pc:sldMkLst>
        <pc:spChg chg="mod">
          <ac:chgData name="Vidékfejlesztési Akciócsoport Egyesület A Bakonyért" userId="3eb2d3869272c7f0" providerId="LiveId" clId="{C968DDC9-DBFD-44AD-8D6F-48EA60B20378}" dt="2026-07-08T07:28:08.385" v="1345" actId="207"/>
          <ac:spMkLst>
            <pc:docMk/>
            <pc:sldMk cId="3917843264" sldId="267"/>
            <ac:spMk id="8" creationId="{BB5465DE-127C-6BE3-D0DA-45D1428CAD31}"/>
          </ac:spMkLst>
        </pc:spChg>
        <pc:spChg chg="mod">
          <ac:chgData name="Vidékfejlesztési Akciócsoport Egyesület A Bakonyért" userId="3eb2d3869272c7f0" providerId="LiveId" clId="{C968DDC9-DBFD-44AD-8D6F-48EA60B20378}" dt="2026-07-03T08:18:41.616" v="247" actId="115"/>
          <ac:spMkLst>
            <pc:docMk/>
            <pc:sldMk cId="3917843264" sldId="267"/>
            <ac:spMk id="10" creationId="{26141EFC-AAFB-3512-810E-D318664CF2B8}"/>
          </ac:spMkLst>
        </pc:spChg>
        <pc:grpChg chg="mod">
          <ac:chgData name="Vidékfejlesztési Akciócsoport Egyesület A Bakonyért" userId="3eb2d3869272c7f0" providerId="LiveId" clId="{C968DDC9-DBFD-44AD-8D6F-48EA60B20378}" dt="2026-07-03T08:17:46.910" v="244" actId="14100"/>
          <ac:grpSpMkLst>
            <pc:docMk/>
            <pc:sldMk cId="3917843264" sldId="267"/>
            <ac:grpSpMk id="6" creationId="{B1E6D0AC-BFCB-022F-0783-69FB5FAFF627}"/>
          </ac:grpSpMkLst>
        </pc:grpChg>
      </pc:sldChg>
      <pc:sldChg chg="modSp mod">
        <pc:chgData name="Vidékfejlesztési Akciócsoport Egyesület A Bakonyért" userId="3eb2d3869272c7f0" providerId="LiveId" clId="{C968DDC9-DBFD-44AD-8D6F-48EA60B20378}" dt="2026-07-06T09:30:19.523" v="1110" actId="20577"/>
        <pc:sldMkLst>
          <pc:docMk/>
          <pc:sldMk cId="3879649616" sldId="269"/>
        </pc:sldMkLst>
        <pc:spChg chg="mod">
          <ac:chgData name="Vidékfejlesztési Akciócsoport Egyesület A Bakonyért" userId="3eb2d3869272c7f0" providerId="LiveId" clId="{C968DDC9-DBFD-44AD-8D6F-48EA60B20378}" dt="2026-07-06T09:29:50.611" v="1107" actId="1076"/>
          <ac:spMkLst>
            <pc:docMk/>
            <pc:sldMk cId="3879649616" sldId="269"/>
            <ac:spMk id="5" creationId="{F2905FDA-0469-2303-D30F-EFBD4B7A20E8}"/>
          </ac:spMkLst>
        </pc:spChg>
        <pc:spChg chg="mod">
          <ac:chgData name="Vidékfejlesztési Akciócsoport Egyesület A Bakonyért" userId="3eb2d3869272c7f0" providerId="LiveId" clId="{C968DDC9-DBFD-44AD-8D6F-48EA60B20378}" dt="2026-07-06T09:29:31.911" v="1105" actId="14100"/>
          <ac:spMkLst>
            <pc:docMk/>
            <pc:sldMk cId="3879649616" sldId="269"/>
            <ac:spMk id="6" creationId="{7EA59942-7459-0EA2-BC72-C8F64B150455}"/>
          </ac:spMkLst>
        </pc:spChg>
        <pc:spChg chg="mod">
          <ac:chgData name="Vidékfejlesztési Akciócsoport Egyesület A Bakonyért" userId="3eb2d3869272c7f0" providerId="LiveId" clId="{C968DDC9-DBFD-44AD-8D6F-48EA60B20378}" dt="2026-07-06T09:28:47.786" v="1104" actId="20577"/>
          <ac:spMkLst>
            <pc:docMk/>
            <pc:sldMk cId="3879649616" sldId="269"/>
            <ac:spMk id="11" creationId="{6B357D8F-F126-8B0B-4F25-61FD5DB74565}"/>
          </ac:spMkLst>
        </pc:spChg>
        <pc:spChg chg="mod">
          <ac:chgData name="Vidékfejlesztési Akciócsoport Egyesület A Bakonyért" userId="3eb2d3869272c7f0" providerId="LiveId" clId="{C968DDC9-DBFD-44AD-8D6F-48EA60B20378}" dt="2026-07-06T09:30:19.523" v="1110" actId="20577"/>
          <ac:spMkLst>
            <pc:docMk/>
            <pc:sldMk cId="3879649616" sldId="269"/>
            <ac:spMk id="15" creationId="{448AFC63-7A1A-F02C-3D6C-8256E9D56871}"/>
          </ac:spMkLst>
        </pc:spChg>
        <pc:grpChg chg="mod">
          <ac:chgData name="Vidékfejlesztési Akciócsoport Egyesület A Bakonyért" userId="3eb2d3869272c7f0" providerId="LiveId" clId="{C968DDC9-DBFD-44AD-8D6F-48EA60B20378}" dt="2026-07-06T09:27:19.903" v="1059" actId="14100"/>
          <ac:grpSpMkLst>
            <pc:docMk/>
            <pc:sldMk cId="3879649616" sldId="269"/>
            <ac:grpSpMk id="9" creationId="{3B973B8A-28E7-0086-6D86-B9562071ACE4}"/>
          </ac:grpSpMkLst>
        </pc:grpChg>
        <pc:grpChg chg="mod">
          <ac:chgData name="Vidékfejlesztési Akciócsoport Egyesület A Bakonyért" userId="3eb2d3869272c7f0" providerId="LiveId" clId="{C968DDC9-DBFD-44AD-8D6F-48EA60B20378}" dt="2026-07-06T09:27:47.640" v="1077" actId="14100"/>
          <ac:grpSpMkLst>
            <pc:docMk/>
            <pc:sldMk cId="3879649616" sldId="269"/>
            <ac:grpSpMk id="13" creationId="{73FE6B90-E6EE-05FA-6F5C-E372FDBB2C2C}"/>
          </ac:grpSpMkLst>
        </pc:grpChg>
      </pc:sldChg>
      <pc:sldChg chg="modSp mod">
        <pc:chgData name="Vidékfejlesztési Akciócsoport Egyesület A Bakonyért" userId="3eb2d3869272c7f0" providerId="LiveId" clId="{C968DDC9-DBFD-44AD-8D6F-48EA60B20378}" dt="2026-07-08T10:35:45.672" v="1353" actId="20577"/>
        <pc:sldMkLst>
          <pc:docMk/>
          <pc:sldMk cId="768000928" sldId="271"/>
        </pc:sldMkLst>
        <pc:spChg chg="mod">
          <ac:chgData name="Vidékfejlesztési Akciócsoport Egyesület A Bakonyért" userId="3eb2d3869272c7f0" providerId="LiveId" clId="{C968DDC9-DBFD-44AD-8D6F-48EA60B20378}" dt="2026-07-06T09:17:23.999" v="1019" actId="14100"/>
          <ac:spMkLst>
            <pc:docMk/>
            <pc:sldMk cId="768000928" sldId="271"/>
            <ac:spMk id="5" creationId="{34AF9969-22DC-5ABC-C778-0ACC15037ADF}"/>
          </ac:spMkLst>
        </pc:spChg>
        <pc:spChg chg="mod">
          <ac:chgData name="Vidékfejlesztési Akciócsoport Egyesület A Bakonyért" userId="3eb2d3869272c7f0" providerId="LiveId" clId="{C968DDC9-DBFD-44AD-8D6F-48EA60B20378}" dt="2026-07-08T10:35:45.672" v="1353" actId="20577"/>
          <ac:spMkLst>
            <pc:docMk/>
            <pc:sldMk cId="768000928" sldId="271"/>
            <ac:spMk id="11" creationId="{52CB614F-67B7-8935-FAF1-10E8BD6CF3DA}"/>
          </ac:spMkLst>
        </pc:spChg>
        <pc:grpChg chg="mod">
          <ac:chgData name="Vidékfejlesztési Akciócsoport Egyesület A Bakonyért" userId="3eb2d3869272c7f0" providerId="LiveId" clId="{C968DDC9-DBFD-44AD-8D6F-48EA60B20378}" dt="2026-07-06T09:17:15.626" v="1018" actId="1076"/>
          <ac:grpSpMkLst>
            <pc:docMk/>
            <pc:sldMk cId="768000928" sldId="271"/>
            <ac:grpSpMk id="9" creationId="{3AF02D37-F8EC-94AD-8CC8-9E3A03555522}"/>
          </ac:grpSpMkLst>
        </pc:grpChg>
      </pc:sldChg>
      <pc:sldChg chg="modSp mod">
        <pc:chgData name="Vidékfejlesztési Akciócsoport Egyesület A Bakonyért" userId="3eb2d3869272c7f0" providerId="LiveId" clId="{C968DDC9-DBFD-44AD-8D6F-48EA60B20378}" dt="2026-07-06T09:20:43.048" v="1037" actId="20577"/>
        <pc:sldMkLst>
          <pc:docMk/>
          <pc:sldMk cId="582290230" sldId="272"/>
        </pc:sldMkLst>
        <pc:spChg chg="mod">
          <ac:chgData name="Vidékfejlesztési Akciócsoport Egyesület A Bakonyért" userId="3eb2d3869272c7f0" providerId="LiveId" clId="{C968DDC9-DBFD-44AD-8D6F-48EA60B20378}" dt="2026-07-06T09:20:43.048" v="1037" actId="20577"/>
          <ac:spMkLst>
            <pc:docMk/>
            <pc:sldMk cId="582290230" sldId="272"/>
            <ac:spMk id="11" creationId="{81DCBE21-E5F7-0FF4-32F8-1FDA3528146E}"/>
          </ac:spMkLst>
        </pc:spChg>
        <pc:grpChg chg="mod">
          <ac:chgData name="Vidékfejlesztési Akciócsoport Egyesület A Bakonyért" userId="3eb2d3869272c7f0" providerId="LiveId" clId="{C968DDC9-DBFD-44AD-8D6F-48EA60B20378}" dt="2026-07-06T09:19:52.572" v="1031" actId="14100"/>
          <ac:grpSpMkLst>
            <pc:docMk/>
            <pc:sldMk cId="582290230" sldId="272"/>
            <ac:grpSpMk id="9" creationId="{E5FA603E-1276-01BB-9FAA-A360932647F7}"/>
          </ac:grpSpMkLst>
        </pc:grpChg>
      </pc:sldChg>
      <pc:sldChg chg="modSp mod">
        <pc:chgData name="Vidékfejlesztési Akciócsoport Egyesület A Bakonyért" userId="3eb2d3869272c7f0" providerId="LiveId" clId="{C968DDC9-DBFD-44AD-8D6F-48EA60B20378}" dt="2026-07-06T09:24:51.113" v="1048" actId="207"/>
        <pc:sldMkLst>
          <pc:docMk/>
          <pc:sldMk cId="1790872464" sldId="273"/>
        </pc:sldMkLst>
        <pc:spChg chg="mod">
          <ac:chgData name="Vidékfejlesztési Akciócsoport Egyesület A Bakonyért" userId="3eb2d3869272c7f0" providerId="LiveId" clId="{C968DDC9-DBFD-44AD-8D6F-48EA60B20378}" dt="2026-07-06T09:24:51.113" v="1048" actId="207"/>
          <ac:spMkLst>
            <pc:docMk/>
            <pc:sldMk cId="1790872464" sldId="273"/>
            <ac:spMk id="11" creationId="{F17466D2-C33F-9FF4-6B36-8FD8541DB266}"/>
          </ac:spMkLst>
        </pc:spChg>
      </pc:sldChg>
      <pc:sldChg chg="modSp mod">
        <pc:chgData name="Vidékfejlesztési Akciócsoport Egyesület A Bakonyért" userId="3eb2d3869272c7f0" providerId="LiveId" clId="{C968DDC9-DBFD-44AD-8D6F-48EA60B20378}" dt="2026-07-06T07:36:21.856" v="772" actId="1037"/>
        <pc:sldMkLst>
          <pc:docMk/>
          <pc:sldMk cId="2672696106" sldId="276"/>
        </pc:sldMkLst>
        <pc:spChg chg="mod">
          <ac:chgData name="Vidékfejlesztési Akciócsoport Egyesület A Bakonyért" userId="3eb2d3869272c7f0" providerId="LiveId" clId="{C968DDC9-DBFD-44AD-8D6F-48EA60B20378}" dt="2026-07-06T07:36:08.337" v="769" actId="20577"/>
          <ac:spMkLst>
            <pc:docMk/>
            <pc:sldMk cId="2672696106" sldId="276"/>
            <ac:spMk id="11" creationId="{27145067-E98D-F870-25B6-6EA95287E949}"/>
          </ac:spMkLst>
        </pc:spChg>
        <pc:grpChg chg="mod">
          <ac:chgData name="Vidékfejlesztési Akciócsoport Egyesület A Bakonyért" userId="3eb2d3869272c7f0" providerId="LiveId" clId="{C968DDC9-DBFD-44AD-8D6F-48EA60B20378}" dt="2026-07-06T07:36:21.856" v="772" actId="1037"/>
          <ac:grpSpMkLst>
            <pc:docMk/>
            <pc:sldMk cId="2672696106" sldId="276"/>
            <ac:grpSpMk id="9" creationId="{C5BC7FF6-017E-9D6F-ECD6-0BD39C2344EE}"/>
          </ac:grpSpMkLst>
        </pc:grpChg>
      </pc:sldChg>
      <pc:sldChg chg="modSp mod">
        <pc:chgData name="Vidékfejlesztési Akciócsoport Egyesület A Bakonyért" userId="3eb2d3869272c7f0" providerId="LiveId" clId="{C968DDC9-DBFD-44AD-8D6F-48EA60B20378}" dt="2026-07-06T07:39:35.864" v="787" actId="1076"/>
        <pc:sldMkLst>
          <pc:docMk/>
          <pc:sldMk cId="778126623" sldId="277"/>
        </pc:sldMkLst>
        <pc:spChg chg="mod">
          <ac:chgData name="Vidékfejlesztési Akciócsoport Egyesület A Bakonyért" userId="3eb2d3869272c7f0" providerId="LiveId" clId="{C968DDC9-DBFD-44AD-8D6F-48EA60B20378}" dt="2026-07-06T07:38:42.223" v="783" actId="1076"/>
          <ac:spMkLst>
            <pc:docMk/>
            <pc:sldMk cId="778126623" sldId="277"/>
            <ac:spMk id="11" creationId="{7C74E062-48A5-DDE9-F08D-0EECEAA8E5F1}"/>
          </ac:spMkLst>
        </pc:spChg>
        <pc:grpChg chg="mod">
          <ac:chgData name="Vidékfejlesztési Akciócsoport Egyesület A Bakonyért" userId="3eb2d3869272c7f0" providerId="LiveId" clId="{C968DDC9-DBFD-44AD-8D6F-48EA60B20378}" dt="2026-07-06T07:39:35.864" v="787" actId="1076"/>
          <ac:grpSpMkLst>
            <pc:docMk/>
            <pc:sldMk cId="778126623" sldId="277"/>
            <ac:grpSpMk id="9" creationId="{716B3AB9-0F92-EB7F-B786-19F994F53482}"/>
          </ac:grpSpMkLst>
        </pc:grpChg>
      </pc:sldChg>
      <pc:sldChg chg="modSp mod">
        <pc:chgData name="Vidékfejlesztési Akciócsoport Egyesület A Bakonyért" userId="3eb2d3869272c7f0" providerId="LiveId" clId="{C968DDC9-DBFD-44AD-8D6F-48EA60B20378}" dt="2026-07-06T07:41:11.989" v="796" actId="1076"/>
        <pc:sldMkLst>
          <pc:docMk/>
          <pc:sldMk cId="4170429975" sldId="279"/>
        </pc:sldMkLst>
        <pc:spChg chg="mod">
          <ac:chgData name="Vidékfejlesztési Akciócsoport Egyesület A Bakonyért" userId="3eb2d3869272c7f0" providerId="LiveId" clId="{C968DDC9-DBFD-44AD-8D6F-48EA60B20378}" dt="2026-07-06T07:41:11.989" v="796" actId="1076"/>
          <ac:spMkLst>
            <pc:docMk/>
            <pc:sldMk cId="4170429975" sldId="279"/>
            <ac:spMk id="11" creationId="{82742C84-8C7C-CF72-5E63-AA8DD82412B6}"/>
          </ac:spMkLst>
        </pc:spChg>
        <pc:grpChg chg="mod">
          <ac:chgData name="Vidékfejlesztési Akciócsoport Egyesület A Bakonyért" userId="3eb2d3869272c7f0" providerId="LiveId" clId="{C968DDC9-DBFD-44AD-8D6F-48EA60B20378}" dt="2026-07-06T07:40:41.833" v="789" actId="14100"/>
          <ac:grpSpMkLst>
            <pc:docMk/>
            <pc:sldMk cId="4170429975" sldId="279"/>
            <ac:grpSpMk id="9" creationId="{1FBB4395-B78E-DFB7-D299-F1F6E5BDD10D}"/>
          </ac:grpSpMkLst>
        </pc:grpChg>
      </pc:sldChg>
      <pc:sldChg chg="modSp add mod">
        <pc:chgData name="Vidékfejlesztési Akciócsoport Egyesület A Bakonyért" userId="3eb2d3869272c7f0" providerId="LiveId" clId="{C968DDC9-DBFD-44AD-8D6F-48EA60B20378}" dt="2026-07-08T07:28:20.032" v="1346" actId="207"/>
        <pc:sldMkLst>
          <pc:docMk/>
          <pc:sldMk cId="2251433772" sldId="281"/>
        </pc:sldMkLst>
        <pc:spChg chg="mod">
          <ac:chgData name="Vidékfejlesztési Akciócsoport Egyesület A Bakonyért" userId="3eb2d3869272c7f0" providerId="LiveId" clId="{C968DDC9-DBFD-44AD-8D6F-48EA60B20378}" dt="2026-07-08T07:28:20.032" v="1346" actId="207"/>
          <ac:spMkLst>
            <pc:docMk/>
            <pc:sldMk cId="2251433772" sldId="281"/>
            <ac:spMk id="8" creationId="{CA3B7598-FA34-F701-7B7F-626E17FE582C}"/>
          </ac:spMkLst>
        </pc:spChg>
        <pc:spChg chg="mod">
          <ac:chgData name="Vidékfejlesztési Akciócsoport Egyesület A Bakonyért" userId="3eb2d3869272c7f0" providerId="LiveId" clId="{C968DDC9-DBFD-44AD-8D6F-48EA60B20378}" dt="2026-07-03T08:27:37.686" v="280" actId="1076"/>
          <ac:spMkLst>
            <pc:docMk/>
            <pc:sldMk cId="2251433772" sldId="281"/>
            <ac:spMk id="10" creationId="{1D4FA9EE-B727-8682-5B03-85EDCDEB7C26}"/>
          </ac:spMkLst>
        </pc:spChg>
        <pc:grpChg chg="mod">
          <ac:chgData name="Vidékfejlesztési Akciócsoport Egyesület A Bakonyért" userId="3eb2d3869272c7f0" providerId="LiveId" clId="{C968DDC9-DBFD-44AD-8D6F-48EA60B20378}" dt="2026-07-03T08:27:51.341" v="283" actId="14100"/>
          <ac:grpSpMkLst>
            <pc:docMk/>
            <pc:sldMk cId="2251433772" sldId="281"/>
            <ac:grpSpMk id="6" creationId="{A58BBF3E-7E39-B84A-33A9-A15E7B9F97FC}"/>
          </ac:grpSpMkLst>
        </pc:grpChg>
      </pc:sldChg>
      <pc:sldChg chg="modSp add mod">
        <pc:chgData name="Vidékfejlesztési Akciócsoport Egyesület A Bakonyért" userId="3eb2d3869272c7f0" providerId="LiveId" clId="{C968DDC9-DBFD-44AD-8D6F-48EA60B20378}" dt="2026-07-03T08:44:33.201" v="459" actId="115"/>
        <pc:sldMkLst>
          <pc:docMk/>
          <pc:sldMk cId="1976147927" sldId="282"/>
        </pc:sldMkLst>
        <pc:spChg chg="mod">
          <ac:chgData name="Vidékfejlesztési Akciócsoport Egyesület A Bakonyért" userId="3eb2d3869272c7f0" providerId="LiveId" clId="{C968DDC9-DBFD-44AD-8D6F-48EA60B20378}" dt="2026-07-03T08:43:51.094" v="453" actId="1076"/>
          <ac:spMkLst>
            <pc:docMk/>
            <pc:sldMk cId="1976147927" sldId="282"/>
            <ac:spMk id="7" creationId="{AE523088-9AF8-7DB6-A108-8F8888ADFA7D}"/>
          </ac:spMkLst>
        </pc:spChg>
        <pc:spChg chg="mod">
          <ac:chgData name="Vidékfejlesztési Akciócsoport Egyesület A Bakonyért" userId="3eb2d3869272c7f0" providerId="LiveId" clId="{C968DDC9-DBFD-44AD-8D6F-48EA60B20378}" dt="2026-07-03T08:44:27.587" v="458" actId="1076"/>
          <ac:spMkLst>
            <pc:docMk/>
            <pc:sldMk cId="1976147927" sldId="282"/>
            <ac:spMk id="8" creationId="{59AF61CE-6DAA-3772-3F85-6B22D5A267F0}"/>
          </ac:spMkLst>
        </pc:spChg>
        <pc:spChg chg="mod">
          <ac:chgData name="Vidékfejlesztési Akciócsoport Egyesület A Bakonyért" userId="3eb2d3869272c7f0" providerId="LiveId" clId="{C968DDC9-DBFD-44AD-8D6F-48EA60B20378}" dt="2026-07-03T08:44:33.201" v="459" actId="115"/>
          <ac:spMkLst>
            <pc:docMk/>
            <pc:sldMk cId="1976147927" sldId="282"/>
            <ac:spMk id="10" creationId="{DC135EB1-CAA2-1DB6-97D4-482126EE7BD9}"/>
          </ac:spMkLst>
        </pc:spChg>
        <pc:grpChg chg="mod">
          <ac:chgData name="Vidékfejlesztési Akciócsoport Egyesület A Bakonyért" userId="3eb2d3869272c7f0" providerId="LiveId" clId="{C968DDC9-DBFD-44AD-8D6F-48EA60B20378}" dt="2026-07-03T08:44:15.670" v="456" actId="14100"/>
          <ac:grpSpMkLst>
            <pc:docMk/>
            <pc:sldMk cId="1976147927" sldId="282"/>
            <ac:grpSpMk id="6" creationId="{03D5524D-88E7-D069-6E2D-C3D4BC271FB4}"/>
          </ac:grpSpMkLst>
        </pc:grpChg>
      </pc:sldChg>
      <pc:sldChg chg="modSp add mod">
        <pc:chgData name="Vidékfejlesztési Akciócsoport Egyesület A Bakonyért" userId="3eb2d3869272c7f0" providerId="LiveId" clId="{C968DDC9-DBFD-44AD-8D6F-48EA60B20378}" dt="2026-07-03T09:42:15.106" v="637" actId="14100"/>
        <pc:sldMkLst>
          <pc:docMk/>
          <pc:sldMk cId="1467115438" sldId="283"/>
        </pc:sldMkLst>
        <pc:spChg chg="mod">
          <ac:chgData name="Vidékfejlesztési Akciócsoport Egyesület A Bakonyért" userId="3eb2d3869272c7f0" providerId="LiveId" clId="{C968DDC9-DBFD-44AD-8D6F-48EA60B20378}" dt="2026-07-03T09:36:06.197" v="555" actId="14100"/>
          <ac:spMkLst>
            <pc:docMk/>
            <pc:sldMk cId="1467115438" sldId="283"/>
            <ac:spMk id="5" creationId="{866BFED8-EB61-327D-1DB6-1E1B0E125BAE}"/>
          </ac:spMkLst>
        </pc:spChg>
        <pc:spChg chg="mod">
          <ac:chgData name="Vidékfejlesztési Akciócsoport Egyesület A Bakonyért" userId="3eb2d3869272c7f0" providerId="LiveId" clId="{C968DDC9-DBFD-44AD-8D6F-48EA60B20378}" dt="2026-07-03T09:41:51.101" v="631" actId="1076"/>
          <ac:spMkLst>
            <pc:docMk/>
            <pc:sldMk cId="1467115438" sldId="283"/>
            <ac:spMk id="7" creationId="{C774D967-9DE7-E76B-62C1-16B4D75E6820}"/>
          </ac:spMkLst>
        </pc:spChg>
        <pc:spChg chg="mod">
          <ac:chgData name="Vidékfejlesztési Akciócsoport Egyesület A Bakonyért" userId="3eb2d3869272c7f0" providerId="LiveId" clId="{C968DDC9-DBFD-44AD-8D6F-48EA60B20378}" dt="2026-07-03T09:41:34.949" v="627" actId="255"/>
          <ac:spMkLst>
            <pc:docMk/>
            <pc:sldMk cId="1467115438" sldId="283"/>
            <ac:spMk id="8" creationId="{907A4240-7E06-F00E-6DDF-BBB7B25024BD}"/>
          </ac:spMkLst>
        </pc:spChg>
        <pc:spChg chg="mod">
          <ac:chgData name="Vidékfejlesztési Akciócsoport Egyesület A Bakonyért" userId="3eb2d3869272c7f0" providerId="LiveId" clId="{C968DDC9-DBFD-44AD-8D6F-48EA60B20378}" dt="2026-07-03T09:42:12.565" v="636" actId="1076"/>
          <ac:spMkLst>
            <pc:docMk/>
            <pc:sldMk cId="1467115438" sldId="283"/>
            <ac:spMk id="9" creationId="{D70D5EFE-6350-55F2-D99E-66C0634E7EEE}"/>
          </ac:spMkLst>
        </pc:spChg>
        <pc:spChg chg="mod">
          <ac:chgData name="Vidékfejlesztési Akciócsoport Egyesület A Bakonyért" userId="3eb2d3869272c7f0" providerId="LiveId" clId="{C968DDC9-DBFD-44AD-8D6F-48EA60B20378}" dt="2026-07-03T09:39:38.201" v="588" actId="1076"/>
          <ac:spMkLst>
            <pc:docMk/>
            <pc:sldMk cId="1467115438" sldId="283"/>
            <ac:spMk id="10" creationId="{85918DBF-EFF0-21A7-0009-34584F057249}"/>
          </ac:spMkLst>
        </pc:spChg>
        <pc:spChg chg="mod">
          <ac:chgData name="Vidékfejlesztési Akciócsoport Egyesület A Bakonyért" userId="3eb2d3869272c7f0" providerId="LiveId" clId="{C968DDC9-DBFD-44AD-8D6F-48EA60B20378}" dt="2026-07-03T09:41:54.830" v="632" actId="1076"/>
          <ac:spMkLst>
            <pc:docMk/>
            <pc:sldMk cId="1467115438" sldId="283"/>
            <ac:spMk id="13" creationId="{4731FA58-3F52-72FF-F074-D6F2160DE3E8}"/>
          </ac:spMkLst>
        </pc:spChg>
        <pc:spChg chg="mod">
          <ac:chgData name="Vidékfejlesztési Akciócsoport Egyesület A Bakonyért" userId="3eb2d3869272c7f0" providerId="LiveId" clId="{C968DDC9-DBFD-44AD-8D6F-48EA60B20378}" dt="2026-07-03T09:40:37.849" v="620" actId="1076"/>
          <ac:spMkLst>
            <pc:docMk/>
            <pc:sldMk cId="1467115438" sldId="283"/>
            <ac:spMk id="15" creationId="{659640A6-7818-34DB-8480-30243899E130}"/>
          </ac:spMkLst>
        </pc:spChg>
        <pc:spChg chg="mod">
          <ac:chgData name="Vidékfejlesztési Akciócsoport Egyesület A Bakonyért" userId="3eb2d3869272c7f0" providerId="LiveId" clId="{C968DDC9-DBFD-44AD-8D6F-48EA60B20378}" dt="2026-07-03T09:41:20.419" v="625" actId="2710"/>
          <ac:spMkLst>
            <pc:docMk/>
            <pc:sldMk cId="1467115438" sldId="283"/>
            <ac:spMk id="16" creationId="{76B70433-9B11-3A53-2977-9BC03955F198}"/>
          </ac:spMkLst>
        </pc:spChg>
        <pc:grpChg chg="mod">
          <ac:chgData name="Vidékfejlesztési Akciócsoport Egyesület A Bakonyért" userId="3eb2d3869272c7f0" providerId="LiveId" clId="{C968DDC9-DBFD-44AD-8D6F-48EA60B20378}" dt="2026-07-03T09:41:46.569" v="630" actId="1076"/>
          <ac:grpSpMkLst>
            <pc:docMk/>
            <pc:sldMk cId="1467115438" sldId="283"/>
            <ac:grpSpMk id="6" creationId="{10DBF87D-4CB3-5404-7EEB-9F7A2C5EA3D5}"/>
          </ac:grpSpMkLst>
        </pc:grpChg>
        <pc:grpChg chg="mod">
          <ac:chgData name="Vidékfejlesztési Akciócsoport Egyesület A Bakonyért" userId="3eb2d3869272c7f0" providerId="LiveId" clId="{C968DDC9-DBFD-44AD-8D6F-48EA60B20378}" dt="2026-07-03T09:42:15.106" v="637" actId="14100"/>
          <ac:grpSpMkLst>
            <pc:docMk/>
            <pc:sldMk cId="1467115438" sldId="283"/>
            <ac:grpSpMk id="14" creationId="{B3C133CD-13F8-0CCF-19D6-1D5BED590CAB}"/>
          </ac:grpSpMkLst>
        </pc:grpChg>
      </pc:sldChg>
      <pc:sldChg chg="modSp add mod">
        <pc:chgData name="Vidékfejlesztési Akciócsoport Egyesület A Bakonyért" userId="3eb2d3869272c7f0" providerId="LiveId" clId="{C968DDC9-DBFD-44AD-8D6F-48EA60B20378}" dt="2026-07-06T09:34:30.989" v="1189" actId="14100"/>
        <pc:sldMkLst>
          <pc:docMk/>
          <pc:sldMk cId="3830025941" sldId="284"/>
        </pc:sldMkLst>
        <pc:spChg chg="mod">
          <ac:chgData name="Vidékfejlesztési Akciócsoport Egyesület A Bakonyért" userId="3eb2d3869272c7f0" providerId="LiveId" clId="{C968DDC9-DBFD-44AD-8D6F-48EA60B20378}" dt="2026-07-06T09:34:30.989" v="1189" actId="14100"/>
          <ac:spMkLst>
            <pc:docMk/>
            <pc:sldMk cId="3830025941" sldId="284"/>
            <ac:spMk id="7" creationId="{7B0A10AB-1248-18B5-50E7-2A6004E2EC0B}"/>
          </ac:spMkLst>
        </pc:spChg>
        <pc:spChg chg="mod">
          <ac:chgData name="Vidékfejlesztési Akciócsoport Egyesület A Bakonyért" userId="3eb2d3869272c7f0" providerId="LiveId" clId="{C968DDC9-DBFD-44AD-8D6F-48EA60B20378}" dt="2026-07-06T09:34:13.907" v="1167" actId="20577"/>
          <ac:spMkLst>
            <pc:docMk/>
            <pc:sldMk cId="3830025941" sldId="284"/>
            <ac:spMk id="11" creationId="{7D3C714E-5998-BDD6-7FD0-6DB2DC37C057}"/>
          </ac:spMkLst>
        </pc:spChg>
        <pc:grpChg chg="mod">
          <ac:chgData name="Vidékfejlesztési Akciócsoport Egyesület A Bakonyért" userId="3eb2d3869272c7f0" providerId="LiveId" clId="{C968DDC9-DBFD-44AD-8D6F-48EA60B20378}" dt="2026-07-06T09:33:56.971" v="1156" actId="14100"/>
          <ac:grpSpMkLst>
            <pc:docMk/>
            <pc:sldMk cId="3830025941" sldId="284"/>
            <ac:grpSpMk id="9" creationId="{DC28F66D-E104-FE1B-9BA2-1F121A6B52EA}"/>
          </ac:grpSpMkLst>
        </pc:gr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4.jpeg"/><Relationship Id="rId7" Type="http://schemas.openxmlformats.org/officeDocument/2006/relationships/hyperlink" Target="https://kap.gov.hu/arculat" TargetMode="External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mvh.allamkincstar.gov.hu/tamogatasok-listazo/-/tamogatas/23108497/tajekoztatok/felhasznaloi-kezikonyv_kap-st-leader-helyi-felhivasok" TargetMode="External"/><Relationship Id="rId5" Type="http://schemas.openxmlformats.org/officeDocument/2006/relationships/hyperlink" Target="https://e-kerelem.mvh.allamkincstar.gov.hu/enter/" TargetMode="External"/><Relationship Id="rId4" Type="http://schemas.openxmlformats.org/officeDocument/2006/relationships/hyperlink" Target="https://e-kerelem.mvh.allamkincstar.gov.hu/enter/kapbongeszo/kapBongeszo.xhtml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B0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394709" cy="10287000"/>
            <a:chOff x="0" y="0"/>
            <a:chExt cx="9859612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3839" b="3839"/>
            <a:stretch>
              <a:fillRect/>
            </a:stretch>
          </p:blipFill>
          <p:spPr>
            <a:xfrm>
              <a:off x="0" y="0"/>
              <a:ext cx="9859612" cy="13716000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9039125" y="6204548"/>
            <a:ext cx="7286606" cy="583655"/>
            <a:chOff x="0" y="0"/>
            <a:chExt cx="1919106" cy="1537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919106" cy="153720"/>
            </a:xfrm>
            <a:custGeom>
              <a:avLst/>
              <a:gdLst/>
              <a:ahLst/>
              <a:cxnLst/>
              <a:rect l="l" t="t" r="r" b="b"/>
              <a:pathLst>
                <a:path w="1919106" h="153720">
                  <a:moveTo>
                    <a:pt x="0" y="0"/>
                  </a:moveTo>
                  <a:lnTo>
                    <a:pt x="1919106" y="0"/>
                  </a:lnTo>
                  <a:lnTo>
                    <a:pt x="1919106" y="153720"/>
                  </a:lnTo>
                  <a:lnTo>
                    <a:pt x="0" y="153720"/>
                  </a:lnTo>
                  <a:close/>
                </a:path>
              </a:pathLst>
            </a:custGeom>
            <a:solidFill>
              <a:srgbClr val="DFE9CE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919106" cy="1918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sp>
        <p:nvSpPr>
          <p:cNvPr id="7" name="Freeform 7"/>
          <p:cNvSpPr/>
          <p:nvPr/>
        </p:nvSpPr>
        <p:spPr>
          <a:xfrm>
            <a:off x="7772400" y="8012939"/>
            <a:ext cx="2365616" cy="437639"/>
          </a:xfrm>
          <a:custGeom>
            <a:avLst/>
            <a:gdLst/>
            <a:ahLst/>
            <a:cxnLst/>
            <a:rect l="l" t="t" r="r" b="b"/>
            <a:pathLst>
              <a:path w="2365616" h="437639">
                <a:moveTo>
                  <a:pt x="0" y="0"/>
                </a:moveTo>
                <a:lnTo>
                  <a:pt x="2365616" y="0"/>
                </a:lnTo>
                <a:lnTo>
                  <a:pt x="2365616" y="437638"/>
                </a:lnTo>
                <a:lnTo>
                  <a:pt x="0" y="43763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5106531" y="0"/>
            <a:ext cx="3181469" cy="2396561"/>
          </a:xfrm>
          <a:custGeom>
            <a:avLst/>
            <a:gdLst/>
            <a:ahLst/>
            <a:cxnLst/>
            <a:rect l="l" t="t" r="r" b="b"/>
            <a:pathLst>
              <a:path w="3183880" h="2750077">
                <a:moveTo>
                  <a:pt x="0" y="0"/>
                </a:moveTo>
                <a:lnTo>
                  <a:pt x="3183880" y="0"/>
                </a:lnTo>
                <a:lnTo>
                  <a:pt x="3183880" y="2750077"/>
                </a:lnTo>
                <a:lnTo>
                  <a:pt x="0" y="275007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5576438" y="7521628"/>
            <a:ext cx="2341233" cy="2396561"/>
          </a:xfrm>
          <a:custGeom>
            <a:avLst/>
            <a:gdLst/>
            <a:ahLst/>
            <a:cxnLst/>
            <a:rect l="l" t="t" r="r" b="b"/>
            <a:pathLst>
              <a:path w="2341233" h="2396561">
                <a:moveTo>
                  <a:pt x="0" y="0"/>
                </a:moveTo>
                <a:lnTo>
                  <a:pt x="2341233" y="0"/>
                </a:lnTo>
                <a:lnTo>
                  <a:pt x="2341233" y="2396561"/>
                </a:lnTo>
                <a:lnTo>
                  <a:pt x="0" y="239656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8479575" y="5003978"/>
            <a:ext cx="8001630" cy="7053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04"/>
              </a:lnSpc>
              <a:spcBef>
                <a:spcPct val="0"/>
              </a:spcBef>
            </a:pPr>
            <a:r>
              <a:rPr lang="en-US" sz="3931" dirty="0">
                <a:solidFill>
                  <a:srgbClr val="000000"/>
                </a:solidFill>
                <a:latin typeface="Rugrats Sans"/>
                <a:ea typeface="Rugrats Sans"/>
                <a:cs typeface="Rugrats Sans"/>
                <a:sym typeface="Rugrats Sans"/>
              </a:rPr>
              <a:t>KAP-RD57-002-</a:t>
            </a:r>
            <a:r>
              <a:rPr lang="hu-HU" sz="3931" dirty="0">
                <a:solidFill>
                  <a:srgbClr val="000000"/>
                </a:solidFill>
                <a:latin typeface="Rugrats Sans"/>
                <a:ea typeface="Rugrats Sans"/>
                <a:cs typeface="Rugrats Sans"/>
                <a:sym typeface="Rugrats Sans"/>
              </a:rPr>
              <a:t>1</a:t>
            </a:r>
            <a:r>
              <a:rPr lang="en-US" sz="3931" dirty="0">
                <a:solidFill>
                  <a:srgbClr val="000000"/>
                </a:solidFill>
                <a:latin typeface="Rugrats Sans"/>
                <a:ea typeface="Rugrats Sans"/>
                <a:cs typeface="Rugrats Sans"/>
                <a:sym typeface="Rugrats Sans"/>
              </a:rPr>
              <a:t>-2</a:t>
            </a:r>
            <a:r>
              <a:rPr lang="hu-HU" sz="3931" dirty="0">
                <a:solidFill>
                  <a:srgbClr val="000000"/>
                </a:solidFill>
                <a:latin typeface="Rugrats Sans"/>
                <a:ea typeface="Rugrats Sans"/>
                <a:cs typeface="Rugrats Sans"/>
                <a:sym typeface="Rugrats Sans"/>
              </a:rPr>
              <a:t>6</a:t>
            </a:r>
            <a:endParaRPr lang="en-US" sz="3931" dirty="0">
              <a:solidFill>
                <a:srgbClr val="000000"/>
              </a:solidFill>
              <a:latin typeface="Rugrats Sans"/>
              <a:ea typeface="Rugrats Sans"/>
              <a:cs typeface="Rugrats Sans"/>
              <a:sym typeface="Rugrats San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8681613" y="2896529"/>
            <a:ext cx="8001630" cy="1559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04"/>
              </a:lnSpc>
              <a:spcBef>
                <a:spcPct val="0"/>
              </a:spcBef>
            </a:pPr>
            <a:r>
              <a:rPr lang="hu-HU" sz="4800" b="1" dirty="0"/>
              <a:t>Bakonyi vállalkozások fejlesztése </a:t>
            </a:r>
            <a:endParaRPr lang="en-US" sz="4431" b="1" dirty="0">
              <a:solidFill>
                <a:srgbClr val="000000"/>
              </a:solidFill>
              <a:latin typeface="Red Hat Display Bold"/>
              <a:ea typeface="Red Hat Display Bold"/>
              <a:cs typeface="Red Hat Display Bold"/>
              <a:sym typeface="Red Hat Display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8479575" y="6197807"/>
            <a:ext cx="8405706" cy="5971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4"/>
              </a:lnSpc>
              <a:spcBef>
                <a:spcPct val="0"/>
              </a:spcBef>
            </a:pPr>
            <a:r>
              <a:rPr lang="en-US" sz="2996" dirty="0">
                <a:solidFill>
                  <a:srgbClr val="000000"/>
                </a:solidFill>
                <a:latin typeface="Rugrats Sans"/>
                <a:ea typeface="Rugrats Sans"/>
                <a:cs typeface="Rugrats Sans"/>
                <a:sym typeface="Rugrats Sans"/>
              </a:rPr>
              <a:t>Felhívás összefoglaló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E9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628168"/>
            <a:ext cx="18288000" cy="658832"/>
            <a:chOff x="0" y="0"/>
            <a:chExt cx="4816593" cy="17352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173520"/>
            </a:xfrm>
            <a:custGeom>
              <a:avLst/>
              <a:gdLst/>
              <a:ahLst/>
              <a:cxnLst/>
              <a:rect l="l" t="t" r="r" b="b"/>
              <a:pathLst>
                <a:path w="4816592" h="173520">
                  <a:moveTo>
                    <a:pt x="0" y="0"/>
                  </a:moveTo>
                  <a:lnTo>
                    <a:pt x="4816592" y="0"/>
                  </a:lnTo>
                  <a:lnTo>
                    <a:pt x="4816592" y="173520"/>
                  </a:lnTo>
                  <a:lnTo>
                    <a:pt x="0" y="173520"/>
                  </a:lnTo>
                  <a:close/>
                </a:path>
              </a:pathLst>
            </a:custGeom>
            <a:solidFill>
              <a:srgbClr val="505151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2116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15749144" y="0"/>
            <a:ext cx="2538856" cy="2359020"/>
          </a:xfrm>
          <a:custGeom>
            <a:avLst/>
            <a:gdLst/>
            <a:ahLst/>
            <a:cxnLst/>
            <a:rect l="l" t="t" r="r" b="b"/>
            <a:pathLst>
              <a:path w="2538856" h="2359020">
                <a:moveTo>
                  <a:pt x="0" y="0"/>
                </a:moveTo>
                <a:lnTo>
                  <a:pt x="2538856" y="0"/>
                </a:lnTo>
                <a:lnTo>
                  <a:pt x="2538856" y="2359020"/>
                </a:lnTo>
                <a:lnTo>
                  <a:pt x="0" y="23590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847955" y="7039717"/>
            <a:ext cx="2341233" cy="2396561"/>
          </a:xfrm>
          <a:custGeom>
            <a:avLst/>
            <a:gdLst/>
            <a:ahLst/>
            <a:cxnLst/>
            <a:rect l="l" t="t" r="r" b="b"/>
            <a:pathLst>
              <a:path w="2341233" h="2396561">
                <a:moveTo>
                  <a:pt x="0" y="0"/>
                </a:moveTo>
                <a:lnTo>
                  <a:pt x="2341234" y="0"/>
                </a:lnTo>
                <a:lnTo>
                  <a:pt x="2341234" y="2396561"/>
                </a:lnTo>
                <a:lnTo>
                  <a:pt x="0" y="23965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631706" y="383106"/>
            <a:ext cx="13589077" cy="853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44"/>
              </a:lnSpc>
              <a:spcBef>
                <a:spcPct val="0"/>
              </a:spcBef>
            </a:pPr>
            <a:r>
              <a:rPr lang="en-US" sz="5031" b="1" dirty="0">
                <a:solidFill>
                  <a:srgbClr val="000000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 HACS specifikus elvárások: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193770" y="9648644"/>
            <a:ext cx="5900461" cy="5035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17"/>
              </a:lnSpc>
              <a:spcBef>
                <a:spcPct val="0"/>
              </a:spcBef>
            </a:pPr>
            <a:r>
              <a:rPr lang="en-US" sz="2583" dirty="0">
                <a:solidFill>
                  <a:srgbClr val="FFFFFF"/>
                </a:solidFill>
                <a:latin typeface="Rugrats Sans"/>
                <a:ea typeface="Rugrats Sans"/>
                <a:cs typeface="Rugrats Sans"/>
                <a:sym typeface="Rugrats Sans"/>
              </a:rPr>
              <a:t>www.abakonyert.hu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624449" y="1462203"/>
            <a:ext cx="15124695" cy="7569658"/>
            <a:chOff x="0" y="0"/>
            <a:chExt cx="3983459" cy="199365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983459" cy="1993655"/>
            </a:xfrm>
            <a:custGeom>
              <a:avLst/>
              <a:gdLst/>
              <a:ahLst/>
              <a:cxnLst/>
              <a:rect l="l" t="t" r="r" b="b"/>
              <a:pathLst>
                <a:path w="3983459" h="1993655">
                  <a:moveTo>
                    <a:pt x="26106" y="0"/>
                  </a:moveTo>
                  <a:lnTo>
                    <a:pt x="3957353" y="0"/>
                  </a:lnTo>
                  <a:cubicBezTo>
                    <a:pt x="3964277" y="0"/>
                    <a:pt x="3970917" y="2750"/>
                    <a:pt x="3975813" y="7646"/>
                  </a:cubicBezTo>
                  <a:cubicBezTo>
                    <a:pt x="3980709" y="12542"/>
                    <a:pt x="3983459" y="19182"/>
                    <a:pt x="3983459" y="26106"/>
                  </a:cubicBezTo>
                  <a:lnTo>
                    <a:pt x="3983459" y="1967549"/>
                  </a:lnTo>
                  <a:cubicBezTo>
                    <a:pt x="3983459" y="1981967"/>
                    <a:pt x="3971771" y="1993655"/>
                    <a:pt x="3957353" y="1993655"/>
                  </a:cubicBezTo>
                  <a:lnTo>
                    <a:pt x="26106" y="1993655"/>
                  </a:lnTo>
                  <a:cubicBezTo>
                    <a:pt x="19182" y="1993655"/>
                    <a:pt x="12542" y="1990904"/>
                    <a:pt x="7646" y="1986009"/>
                  </a:cubicBezTo>
                  <a:cubicBezTo>
                    <a:pt x="2750" y="1981113"/>
                    <a:pt x="0" y="1974473"/>
                    <a:pt x="0" y="1967549"/>
                  </a:cubicBezTo>
                  <a:lnTo>
                    <a:pt x="0" y="26106"/>
                  </a:lnTo>
                  <a:cubicBezTo>
                    <a:pt x="0" y="11688"/>
                    <a:pt x="11688" y="0"/>
                    <a:pt x="26106" y="0"/>
                  </a:cubicBezTo>
                  <a:close/>
                </a:path>
              </a:pathLst>
            </a:custGeom>
            <a:solidFill>
              <a:srgbClr val="4C683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76200"/>
              <a:ext cx="3983459" cy="2069855"/>
            </a:xfrm>
            <a:prstGeom prst="rect">
              <a:avLst/>
            </a:prstGeom>
          </p:spPr>
          <p:txBody>
            <a:bodyPr lIns="88900" tIns="88900" rIns="88900" bIns="88900" rtlCol="0" anchor="ctr"/>
            <a:lstStyle/>
            <a:p>
              <a:pPr marL="474978" lvl="1" indent="-237489" algn="just">
                <a:lnSpc>
                  <a:spcPts val="3475"/>
                </a:lnSpc>
                <a:spcBef>
                  <a:spcPts val="1200"/>
                </a:spcBef>
                <a:buAutoNum type="arabicPeriod"/>
              </a:pPr>
              <a:r>
                <a:rPr lang="en-US" sz="2200" dirty="0">
                  <a:solidFill>
                    <a:srgbClr val="FFFFFF"/>
                  </a:solidFill>
                  <a:latin typeface="Canva Sans" panose="020B0604020202020204" charset="0"/>
                  <a:ea typeface="Canva Sans"/>
                  <a:cs typeface="Canva Sans"/>
                  <a:sym typeface="Canva Sans"/>
                </a:rPr>
                <a:t>A műveleteknek, </a:t>
              </a:r>
              <a:r>
                <a:rPr lang="en-US" sz="2200" u="sng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nva Sans" panose="020B0604020202020204" charset="0"/>
                  <a:ea typeface="Canva Sans"/>
                  <a:cs typeface="Canva Sans"/>
                  <a:sym typeface="Canva Sans"/>
                </a:rPr>
                <a:t>LEADER hozzáadott értékkel kell bírniuk</a:t>
              </a:r>
              <a:r>
                <a:rPr lang="en-US" sz="2200" dirty="0">
                  <a:solidFill>
                    <a:srgbClr val="FFFFFF"/>
                  </a:solidFill>
                  <a:latin typeface="Canva Sans" panose="020B0604020202020204" charset="0"/>
                  <a:ea typeface="Canva Sans"/>
                  <a:cs typeface="Canva Sans"/>
                  <a:sym typeface="Canva Sans"/>
                </a:rPr>
                <a:t>, amelyet a HACS-ok ellenőriznek a támogatási kérelmek kiválasztása során. </a:t>
              </a:r>
            </a:p>
            <a:p>
              <a:pPr marL="474978" lvl="1" indent="-237489" algn="just">
                <a:lnSpc>
                  <a:spcPts val="3475"/>
                </a:lnSpc>
                <a:spcBef>
                  <a:spcPts val="1200"/>
                </a:spcBef>
                <a:buAutoNum type="arabicPeriod"/>
              </a:pPr>
              <a:r>
                <a:rPr lang="en-US" sz="2200" dirty="0">
                  <a:solidFill>
                    <a:srgbClr val="FFFFFF"/>
                  </a:solidFill>
                  <a:latin typeface="Canva Sans" panose="020B0604020202020204" charset="0"/>
                  <a:ea typeface="Canva Sans"/>
                  <a:cs typeface="Canva Sans"/>
                  <a:sym typeface="Canva Sans"/>
                </a:rPr>
                <a:t>A művelet eredményeiről </a:t>
              </a:r>
              <a:r>
                <a:rPr lang="en-US" sz="2200" u="sng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nva Sans" panose="020B0604020202020204" charset="0"/>
                  <a:ea typeface="Canva Sans"/>
                  <a:cs typeface="Canva Sans"/>
                  <a:sym typeface="Canva Sans"/>
                </a:rPr>
                <a:t>szakmai záró beszámoló</a:t>
              </a:r>
              <a:r>
                <a:rPr lang="en-US" sz="2200" dirty="0">
                  <a:solidFill>
                    <a:srgbClr val="FFFFFF"/>
                  </a:solidFill>
                  <a:latin typeface="Canva Sans" panose="020B0604020202020204" charset="0"/>
                  <a:ea typeface="Canva Sans"/>
                  <a:cs typeface="Canva Sans"/>
                  <a:sym typeface="Canva Sans"/>
                </a:rPr>
                <a:t> küldése a HACS számára </a:t>
              </a:r>
            </a:p>
            <a:p>
              <a:pPr marL="474978" lvl="1" indent="-237489" algn="just">
                <a:lnSpc>
                  <a:spcPts val="3475"/>
                </a:lnSpc>
                <a:spcBef>
                  <a:spcPts val="1200"/>
                </a:spcBef>
                <a:buAutoNum type="arabicPeriod"/>
              </a:pPr>
              <a:r>
                <a:rPr lang="hu-HU" sz="2200" dirty="0">
                  <a:solidFill>
                    <a:schemeClr val="bg1"/>
                  </a:solidFill>
                  <a:latin typeface="Canva Sans" panose="020B0604020202020204" charset="0"/>
                </a:rPr>
                <a:t>A kedvezményezett a művelettel kapcsolatosan az </a:t>
              </a:r>
              <a:r>
                <a:rPr lang="hu-HU" sz="2200" u="sng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nva Sans" panose="020B0604020202020204" charset="0"/>
                </a:rPr>
                <a:t>"A BAKONYÉRT" Egyesület logóját és/vagy honlap elérhetőségét és/vagy közösségi oldal elérhetőségét megjeleníti honlapján, vagy közösségi média felületein, vagy saját marketing anyagain</a:t>
              </a:r>
              <a:r>
                <a:rPr lang="hu-HU" sz="2200" dirty="0">
                  <a:solidFill>
                    <a:schemeClr val="bg1"/>
                  </a:solidFill>
                  <a:latin typeface="Canva Sans" panose="020B0604020202020204" charset="0"/>
                </a:rPr>
                <a:t> és azt az Egyesület rendelkezésére bocsátja. </a:t>
              </a:r>
            </a:p>
            <a:p>
              <a:pPr marL="474978" lvl="1" indent="-237489" algn="just">
                <a:lnSpc>
                  <a:spcPts val="3475"/>
                </a:lnSpc>
                <a:spcBef>
                  <a:spcPts val="1200"/>
                </a:spcBef>
                <a:buAutoNum type="arabicPeriod"/>
              </a:pPr>
              <a:r>
                <a:rPr lang="hu-HU" sz="2200" u="sng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nva Sans" panose="020B0604020202020204" charset="0"/>
                  <a:ea typeface="Canva Sans"/>
                  <a:cs typeface="Canva Sans"/>
                  <a:sym typeface="Canva Sans"/>
                </a:rPr>
                <a:t> </a:t>
              </a:r>
              <a:r>
                <a:rPr lang="en-US" sz="2200" u="sng" dirty="0" err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nva Sans" panose="020B0604020202020204" charset="0"/>
                  <a:ea typeface="Canva Sans"/>
                  <a:cs typeface="Canva Sans"/>
                  <a:sym typeface="Canva Sans"/>
                </a:rPr>
                <a:t>Honlap</a:t>
              </a:r>
              <a:r>
                <a:rPr lang="en-US" sz="2200" u="sng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nva Sans" panose="020B0604020202020204" charset="0"/>
                  <a:ea typeface="Canva Sans"/>
                  <a:cs typeface="Canva Sans"/>
                  <a:sym typeface="Canva Sans"/>
                </a:rPr>
                <a:t> fejlesztés esetén </a:t>
              </a:r>
              <a:r>
                <a:rPr lang="en-US" sz="2200" dirty="0">
                  <a:solidFill>
                    <a:schemeClr val="bg1"/>
                  </a:solidFill>
                  <a:latin typeface="Canva Sans" panose="020B0604020202020204" charset="0"/>
                  <a:sym typeface="Canva Sans"/>
                </a:rPr>
                <a:t>a kedvezményezett a felhívás kötelező arculati elemeit megjeleníti </a:t>
              </a:r>
              <a:r>
                <a:rPr lang="en-US" sz="2200" dirty="0" err="1">
                  <a:solidFill>
                    <a:schemeClr val="bg1"/>
                  </a:solidFill>
                  <a:latin typeface="Canva Sans" panose="020B0604020202020204" charset="0"/>
                  <a:sym typeface="Canva Sans"/>
                </a:rPr>
                <a:t>honlapján</a:t>
              </a:r>
              <a:r>
                <a:rPr lang="en-US" sz="2200" dirty="0">
                  <a:solidFill>
                    <a:srgbClr val="FFFFFF"/>
                  </a:solidFill>
                  <a:latin typeface="Canva Sans" panose="020B0604020202020204" charset="0"/>
                  <a:ea typeface="Canva Sans"/>
                  <a:cs typeface="Canva Sans"/>
                  <a:sym typeface="Canva Sans"/>
                </a:rPr>
                <a:t>.</a:t>
              </a:r>
              <a:endParaRPr lang="hu-HU" sz="2200" dirty="0">
                <a:solidFill>
                  <a:srgbClr val="FFFFFF"/>
                </a:solidFill>
                <a:latin typeface="Canva Sans" panose="020B0604020202020204" charset="0"/>
                <a:ea typeface="Canva Sans"/>
                <a:cs typeface="Canva Sans"/>
                <a:sym typeface="Canva Sans"/>
              </a:endParaRPr>
            </a:p>
            <a:p>
              <a:pPr marL="474978" lvl="1" indent="-237489" algn="just">
                <a:lnSpc>
                  <a:spcPts val="3475"/>
                </a:lnSpc>
                <a:spcBef>
                  <a:spcPts val="1200"/>
                </a:spcBef>
                <a:buAutoNum type="arabicPeriod"/>
              </a:pPr>
              <a:r>
                <a:rPr lang="hu-HU" sz="2400" dirty="0">
                  <a:solidFill>
                    <a:schemeClr val="bg1"/>
                  </a:solidFill>
                </a:rPr>
                <a:t> A támogatási kérelem beérkezését követően a Vidék Minősége program </a:t>
              </a:r>
              <a:r>
                <a:rPr lang="hu-HU" sz="2400" dirty="0">
                  <a:solidFill>
                    <a:srgbClr val="FFFF00"/>
                  </a:solidFill>
                </a:rPr>
                <a:t>Védjegy Tanácsa</a:t>
              </a:r>
              <a:r>
                <a:rPr lang="hu-HU" sz="2400" dirty="0">
                  <a:solidFill>
                    <a:schemeClr val="bg1"/>
                  </a:solidFill>
                </a:rPr>
                <a:t>, a programhoz való illeszkedésről </a:t>
              </a:r>
              <a:r>
                <a:rPr lang="hu-HU" sz="2400" dirty="0">
                  <a:solidFill>
                    <a:srgbClr val="FFFF00"/>
                  </a:solidFill>
                </a:rPr>
                <a:t>nyilatkozato</a:t>
              </a:r>
              <a:r>
                <a:rPr lang="hu-HU" sz="2400" dirty="0">
                  <a:solidFill>
                    <a:schemeClr val="bg1"/>
                  </a:solidFill>
                </a:rPr>
                <a:t>t állít ki. A HACS a Vidék Minősége program Védjegy Tanácsát tájékoztatja a beérkezett támogatási kérelmek tartalmáról. A Védjegy Tanács megvizsgálja a védjegy programhoz való illeszkedést, majd erről nyilatkozatot állít ki, azt visszaküldi a HACS részére, mely dokumentum a támogatási kérelemhez iktatásra kerül.         </a:t>
              </a:r>
              <a:r>
                <a:rPr lang="hu-HU" sz="2400" dirty="0">
                  <a:solidFill>
                    <a:srgbClr val="FFFF00"/>
                  </a:solidFill>
                </a:rPr>
                <a:t>2. célterület esetén</a:t>
              </a:r>
            </a:p>
            <a:p>
              <a:pPr marL="474978" lvl="1" indent="-237489" algn="just">
                <a:lnSpc>
                  <a:spcPts val="3475"/>
                </a:lnSpc>
                <a:spcBef>
                  <a:spcPts val="1200"/>
                </a:spcBef>
                <a:buAutoNum type="arabicPeriod"/>
              </a:pPr>
              <a:r>
                <a:rPr lang="hu-HU" sz="2400" dirty="0">
                  <a:solidFill>
                    <a:schemeClr val="bg1"/>
                  </a:solidFill>
                </a:rPr>
                <a:t> A kedvezményezett köteles legalább a fenntartási időszak végéig online és offline megjelenéseiben az "A BAKONYÉRT" Egyesület </a:t>
              </a:r>
              <a:r>
                <a:rPr lang="hu-HU" sz="2400" dirty="0">
                  <a:solidFill>
                    <a:srgbClr val="FFFF00"/>
                  </a:solidFill>
                </a:rPr>
                <a:t>Vidék Minősége Bakonyi Helyi Márka arculati elemeit megjelentetni</a:t>
              </a:r>
              <a:r>
                <a:rPr lang="hu-HU" sz="2400" dirty="0">
                  <a:solidFill>
                    <a:schemeClr val="bg1"/>
                  </a:solidFill>
                </a:rPr>
                <a:t>. </a:t>
              </a:r>
              <a:r>
                <a:rPr lang="hu-HU" sz="2400" dirty="0">
                  <a:solidFill>
                    <a:srgbClr val="FFFF00"/>
                  </a:solidFill>
                </a:rPr>
                <a:t>2. célterület esetén</a:t>
              </a:r>
              <a:endParaRPr lang="en-US" sz="2200" dirty="0">
                <a:solidFill>
                  <a:srgbClr val="FFFF00"/>
                </a:solidFill>
                <a:latin typeface="Canva Sans" panose="020B0604020202020204" charset="0"/>
                <a:ea typeface="Canva Sans"/>
                <a:cs typeface="Canva Sans"/>
                <a:sym typeface="Canva Sans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E9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628168"/>
            <a:ext cx="18288000" cy="658832"/>
            <a:chOff x="0" y="0"/>
            <a:chExt cx="4816593" cy="17352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173520"/>
            </a:xfrm>
            <a:custGeom>
              <a:avLst/>
              <a:gdLst/>
              <a:ahLst/>
              <a:cxnLst/>
              <a:rect l="l" t="t" r="r" b="b"/>
              <a:pathLst>
                <a:path w="4816592" h="173520">
                  <a:moveTo>
                    <a:pt x="0" y="0"/>
                  </a:moveTo>
                  <a:lnTo>
                    <a:pt x="4816592" y="0"/>
                  </a:lnTo>
                  <a:lnTo>
                    <a:pt x="4816592" y="173520"/>
                  </a:lnTo>
                  <a:lnTo>
                    <a:pt x="0" y="173520"/>
                  </a:lnTo>
                  <a:close/>
                </a:path>
              </a:pathLst>
            </a:custGeom>
            <a:solidFill>
              <a:srgbClr val="505151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2116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15749144" y="0"/>
            <a:ext cx="2538856" cy="2359020"/>
          </a:xfrm>
          <a:custGeom>
            <a:avLst/>
            <a:gdLst/>
            <a:ahLst/>
            <a:cxnLst/>
            <a:rect l="l" t="t" r="r" b="b"/>
            <a:pathLst>
              <a:path w="2538856" h="2359020">
                <a:moveTo>
                  <a:pt x="0" y="0"/>
                </a:moveTo>
                <a:lnTo>
                  <a:pt x="2538856" y="0"/>
                </a:lnTo>
                <a:lnTo>
                  <a:pt x="2538856" y="2359020"/>
                </a:lnTo>
                <a:lnTo>
                  <a:pt x="0" y="23590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847955" y="7039717"/>
            <a:ext cx="2341233" cy="2396561"/>
          </a:xfrm>
          <a:custGeom>
            <a:avLst/>
            <a:gdLst/>
            <a:ahLst/>
            <a:cxnLst/>
            <a:rect l="l" t="t" r="r" b="b"/>
            <a:pathLst>
              <a:path w="2341233" h="2396561">
                <a:moveTo>
                  <a:pt x="0" y="0"/>
                </a:moveTo>
                <a:lnTo>
                  <a:pt x="2341234" y="0"/>
                </a:lnTo>
                <a:lnTo>
                  <a:pt x="2341234" y="2396561"/>
                </a:lnTo>
                <a:lnTo>
                  <a:pt x="0" y="23965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6931482" y="6992175"/>
            <a:ext cx="3019263" cy="2221676"/>
            <a:chOff x="0" y="-99960"/>
            <a:chExt cx="795197" cy="59859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795197" cy="436671"/>
            </a:xfrm>
            <a:custGeom>
              <a:avLst/>
              <a:gdLst/>
              <a:ahLst/>
              <a:cxnLst/>
              <a:rect l="l" t="t" r="r" b="b"/>
              <a:pathLst>
                <a:path w="795197" h="436671">
                  <a:moveTo>
                    <a:pt x="130773" y="0"/>
                  </a:moveTo>
                  <a:lnTo>
                    <a:pt x="664424" y="0"/>
                  </a:lnTo>
                  <a:cubicBezTo>
                    <a:pt x="699107" y="0"/>
                    <a:pt x="732370" y="13778"/>
                    <a:pt x="756894" y="38303"/>
                  </a:cubicBezTo>
                  <a:cubicBezTo>
                    <a:pt x="781419" y="62827"/>
                    <a:pt x="795197" y="96090"/>
                    <a:pt x="795197" y="130773"/>
                  </a:cubicBezTo>
                  <a:lnTo>
                    <a:pt x="795197" y="305898"/>
                  </a:lnTo>
                  <a:cubicBezTo>
                    <a:pt x="795197" y="378122"/>
                    <a:pt x="736648" y="436671"/>
                    <a:pt x="664424" y="436671"/>
                  </a:cubicBezTo>
                  <a:lnTo>
                    <a:pt x="130773" y="436671"/>
                  </a:lnTo>
                  <a:cubicBezTo>
                    <a:pt x="96090" y="436671"/>
                    <a:pt x="62827" y="422893"/>
                    <a:pt x="38303" y="398368"/>
                  </a:cubicBezTo>
                  <a:cubicBezTo>
                    <a:pt x="13778" y="373844"/>
                    <a:pt x="0" y="340581"/>
                    <a:pt x="0" y="305898"/>
                  </a:cubicBezTo>
                  <a:lnTo>
                    <a:pt x="0" y="130773"/>
                  </a:lnTo>
                  <a:cubicBezTo>
                    <a:pt x="0" y="96090"/>
                    <a:pt x="13778" y="62827"/>
                    <a:pt x="38303" y="38303"/>
                  </a:cubicBezTo>
                  <a:cubicBezTo>
                    <a:pt x="62827" y="13778"/>
                    <a:pt x="96090" y="0"/>
                    <a:pt x="130773" y="0"/>
                  </a:cubicBezTo>
                  <a:close/>
                </a:path>
              </a:pathLst>
            </a:custGeom>
            <a:solidFill>
              <a:srgbClr val="4C683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99960"/>
              <a:ext cx="795197" cy="598596"/>
            </a:xfrm>
            <a:prstGeom prst="rect">
              <a:avLst/>
            </a:prstGeom>
          </p:spPr>
          <p:txBody>
            <a:bodyPr lIns="88900" tIns="88900" rIns="88900" bIns="88900" rtlCol="0" anchor="ctr"/>
            <a:lstStyle/>
            <a:p>
              <a:pPr algn="ctr">
                <a:lnSpc>
                  <a:spcPts val="7109"/>
                </a:lnSpc>
                <a:spcBef>
                  <a:spcPts val="600"/>
                </a:spcBef>
              </a:pPr>
              <a:r>
                <a:rPr lang="hu-HU" sz="4499" b="1" dirty="0">
                  <a:solidFill>
                    <a:srgbClr val="FFFFFF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6</a:t>
              </a:r>
              <a:r>
                <a:rPr lang="en-US" sz="4499" b="1" dirty="0">
                  <a:solidFill>
                    <a:srgbClr val="FFFFFF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5 %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843272" y="922837"/>
            <a:ext cx="7903545" cy="7542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04"/>
              </a:lnSpc>
              <a:spcBef>
                <a:spcPct val="0"/>
              </a:spcBef>
            </a:pPr>
            <a:r>
              <a:rPr lang="en-US" sz="4431" b="1" dirty="0">
                <a:solidFill>
                  <a:srgbClr val="000000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Igényelhető támogatás: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193770" y="9648644"/>
            <a:ext cx="5900461" cy="5035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17"/>
              </a:lnSpc>
              <a:spcBef>
                <a:spcPct val="0"/>
              </a:spcBef>
            </a:pPr>
            <a:r>
              <a:rPr lang="en-US" sz="2583" dirty="0">
                <a:solidFill>
                  <a:srgbClr val="FFFFFF"/>
                </a:solidFill>
                <a:latin typeface="Rugrats Sans"/>
                <a:ea typeface="Rugrats Sans"/>
                <a:cs typeface="Rugrats Sans"/>
                <a:sym typeface="Rugrats Sans"/>
              </a:rPr>
              <a:t>www.abakonyert.hu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28036" y="2318343"/>
            <a:ext cx="11266194" cy="21761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24"/>
              </a:lnSpc>
            </a:pPr>
            <a:r>
              <a:rPr lang="en-US" sz="3231" b="1" dirty="0">
                <a:solidFill>
                  <a:srgbClr val="000000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Az igényelhető vissza nem térítendő támogatás összege: </a:t>
            </a:r>
          </a:p>
          <a:p>
            <a:pPr algn="l">
              <a:lnSpc>
                <a:spcPts val="2132"/>
              </a:lnSpc>
            </a:pPr>
            <a:endParaRPr lang="en-US" sz="3231" b="1" dirty="0">
              <a:solidFill>
                <a:srgbClr val="000000"/>
              </a:solidFill>
              <a:latin typeface="Red Hat Display Bold"/>
              <a:ea typeface="Red Hat Display Bold"/>
              <a:cs typeface="Red Hat Display Bold"/>
              <a:sym typeface="Red Hat Display Bold"/>
            </a:endParaRPr>
          </a:p>
          <a:p>
            <a:pPr algn="l">
              <a:lnSpc>
                <a:spcPts val="4039"/>
              </a:lnSpc>
            </a:pPr>
            <a:r>
              <a:rPr lang="en-US" sz="3231" b="1" dirty="0">
                <a:solidFill>
                  <a:srgbClr val="000000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- legalább 1 000 000 Ft, </a:t>
            </a:r>
          </a:p>
          <a:p>
            <a:pPr algn="l">
              <a:lnSpc>
                <a:spcPts val="7271"/>
              </a:lnSpc>
            </a:pPr>
            <a:r>
              <a:rPr lang="en-US" sz="3231" b="1" dirty="0">
                <a:solidFill>
                  <a:srgbClr val="000000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- </a:t>
            </a:r>
            <a:r>
              <a:rPr lang="en-US" sz="3231" b="1" dirty="0" err="1">
                <a:solidFill>
                  <a:srgbClr val="000000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legfeljebb</a:t>
            </a:r>
            <a:r>
              <a:rPr lang="en-US" sz="3231" b="1" dirty="0">
                <a:solidFill>
                  <a:srgbClr val="000000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 </a:t>
            </a:r>
            <a:r>
              <a:rPr lang="hu-HU" sz="3231" b="1" dirty="0">
                <a:solidFill>
                  <a:srgbClr val="000000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10</a:t>
            </a:r>
            <a:r>
              <a:rPr lang="en-US" sz="3231" b="1" dirty="0">
                <a:solidFill>
                  <a:srgbClr val="000000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 000 000 Ft.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28036" y="4862187"/>
            <a:ext cx="15226156" cy="22504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07"/>
              </a:lnSpc>
            </a:pPr>
            <a:r>
              <a:rPr lang="en-US" sz="3231" b="1" dirty="0">
                <a:solidFill>
                  <a:srgbClr val="000000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A támogatás maximális mértéke önállóan támogatható, illetve önállóan nem támogatható tevékenységek (nem jövedelemtermelő tevékenységek esetében (Maximum)) esetében: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E9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628168"/>
            <a:ext cx="18288000" cy="658832"/>
            <a:chOff x="0" y="0"/>
            <a:chExt cx="4816593" cy="17352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173520"/>
            </a:xfrm>
            <a:custGeom>
              <a:avLst/>
              <a:gdLst/>
              <a:ahLst/>
              <a:cxnLst/>
              <a:rect l="l" t="t" r="r" b="b"/>
              <a:pathLst>
                <a:path w="4816592" h="173520">
                  <a:moveTo>
                    <a:pt x="0" y="0"/>
                  </a:moveTo>
                  <a:lnTo>
                    <a:pt x="4816592" y="0"/>
                  </a:lnTo>
                  <a:lnTo>
                    <a:pt x="4816592" y="173520"/>
                  </a:lnTo>
                  <a:lnTo>
                    <a:pt x="0" y="173520"/>
                  </a:lnTo>
                  <a:close/>
                </a:path>
              </a:pathLst>
            </a:custGeom>
            <a:solidFill>
              <a:srgbClr val="505151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2116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15749144" y="0"/>
            <a:ext cx="2538856" cy="2359020"/>
          </a:xfrm>
          <a:custGeom>
            <a:avLst/>
            <a:gdLst/>
            <a:ahLst/>
            <a:cxnLst/>
            <a:rect l="l" t="t" r="r" b="b"/>
            <a:pathLst>
              <a:path w="2538856" h="2359020">
                <a:moveTo>
                  <a:pt x="0" y="0"/>
                </a:moveTo>
                <a:lnTo>
                  <a:pt x="2538856" y="0"/>
                </a:lnTo>
                <a:lnTo>
                  <a:pt x="2538856" y="2359020"/>
                </a:lnTo>
                <a:lnTo>
                  <a:pt x="0" y="23590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847955" y="7039717"/>
            <a:ext cx="2341233" cy="2396561"/>
          </a:xfrm>
          <a:custGeom>
            <a:avLst/>
            <a:gdLst/>
            <a:ahLst/>
            <a:cxnLst/>
            <a:rect l="l" t="t" r="r" b="b"/>
            <a:pathLst>
              <a:path w="2341233" h="2396561">
                <a:moveTo>
                  <a:pt x="0" y="0"/>
                </a:moveTo>
                <a:lnTo>
                  <a:pt x="2341234" y="0"/>
                </a:lnTo>
                <a:lnTo>
                  <a:pt x="2341234" y="2396561"/>
                </a:lnTo>
                <a:lnTo>
                  <a:pt x="0" y="23965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779308" y="325714"/>
            <a:ext cx="13589077" cy="1127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24"/>
              </a:lnSpc>
              <a:spcBef>
                <a:spcPct val="0"/>
              </a:spcBef>
            </a:pPr>
            <a:r>
              <a:rPr lang="en-US" sz="3231" b="1" dirty="0">
                <a:solidFill>
                  <a:srgbClr val="000000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Eszközbeszerzést és/vagy szolgáltatás megrendelést tartalmazó művelet megkezdése: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193770" y="9648644"/>
            <a:ext cx="5900461" cy="5035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17"/>
              </a:lnSpc>
              <a:spcBef>
                <a:spcPct val="0"/>
              </a:spcBef>
            </a:pPr>
            <a:r>
              <a:rPr lang="en-US" sz="2583" dirty="0">
                <a:solidFill>
                  <a:srgbClr val="FFFFFF"/>
                </a:solidFill>
                <a:latin typeface="Rugrats Sans"/>
                <a:ea typeface="Rugrats Sans"/>
                <a:cs typeface="Rugrats Sans"/>
                <a:sym typeface="Rugrats Sans"/>
              </a:rPr>
              <a:t>www.abakonyert.hu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779308" y="1958132"/>
            <a:ext cx="14604071" cy="2680543"/>
            <a:chOff x="0" y="0"/>
            <a:chExt cx="3846340" cy="70598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846340" cy="705987"/>
            </a:xfrm>
            <a:custGeom>
              <a:avLst/>
              <a:gdLst/>
              <a:ahLst/>
              <a:cxnLst/>
              <a:rect l="l" t="t" r="r" b="b"/>
              <a:pathLst>
                <a:path w="3846340" h="705987">
                  <a:moveTo>
                    <a:pt x="27036" y="0"/>
                  </a:moveTo>
                  <a:lnTo>
                    <a:pt x="3819303" y="0"/>
                  </a:lnTo>
                  <a:cubicBezTo>
                    <a:pt x="3834235" y="0"/>
                    <a:pt x="3846340" y="12104"/>
                    <a:pt x="3846340" y="27036"/>
                  </a:cubicBezTo>
                  <a:lnTo>
                    <a:pt x="3846340" y="678951"/>
                  </a:lnTo>
                  <a:cubicBezTo>
                    <a:pt x="3846340" y="686121"/>
                    <a:pt x="3843491" y="692998"/>
                    <a:pt x="3838421" y="698068"/>
                  </a:cubicBezTo>
                  <a:cubicBezTo>
                    <a:pt x="3833351" y="703138"/>
                    <a:pt x="3826474" y="705987"/>
                    <a:pt x="3819303" y="705987"/>
                  </a:cubicBezTo>
                  <a:lnTo>
                    <a:pt x="27036" y="705987"/>
                  </a:lnTo>
                  <a:cubicBezTo>
                    <a:pt x="12104" y="705987"/>
                    <a:pt x="0" y="693882"/>
                    <a:pt x="0" y="678951"/>
                  </a:cubicBezTo>
                  <a:lnTo>
                    <a:pt x="0" y="27036"/>
                  </a:lnTo>
                  <a:cubicBezTo>
                    <a:pt x="0" y="12104"/>
                    <a:pt x="12104" y="0"/>
                    <a:pt x="27036" y="0"/>
                  </a:cubicBezTo>
                  <a:close/>
                </a:path>
              </a:pathLst>
            </a:custGeom>
            <a:solidFill>
              <a:srgbClr val="4C683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76200"/>
              <a:ext cx="3846340" cy="782187"/>
            </a:xfrm>
            <a:prstGeom prst="rect">
              <a:avLst/>
            </a:prstGeom>
          </p:spPr>
          <p:txBody>
            <a:bodyPr lIns="88900" tIns="88900" rIns="88900" bIns="88900" rtlCol="0" anchor="ctr"/>
            <a:lstStyle/>
            <a:p>
              <a:pPr marL="474978" lvl="1" indent="-237489" algn="l">
                <a:lnSpc>
                  <a:spcPts val="3475"/>
                </a:lnSpc>
                <a:buAutoNum type="arabicPeriod"/>
              </a:pPr>
              <a:r>
                <a:rPr lang="en-US" sz="2199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Eszközbeszerzést (beleértve a csak szereléssel járó technológiák beszerzését is) és/vagy szolgáltatás megrendelést tartalmazó művelet megvalósítását a kedvezményezett </a:t>
              </a:r>
              <a:r>
                <a:rPr lang="en-US" sz="2199" b="1" dirty="0">
                  <a:solidFill>
                    <a:srgbClr val="FFFFFF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saját felelősségére megkezdheti a felhívás megjelenését követő napon</a:t>
              </a:r>
              <a:r>
                <a:rPr lang="en-US" sz="2199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, de az n</a:t>
              </a:r>
              <a:r>
                <a:rPr lang="en-US" sz="2199" b="1" dirty="0">
                  <a:solidFill>
                    <a:srgbClr val="FFFFFF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em minősülhet fizikailag befejezettnek</a:t>
              </a:r>
              <a:r>
                <a:rPr lang="en-US" sz="2199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a támogatási kérelem benyújtása napján. A művelet megkezdése nincs befolyással a támogatási kérelem értékelésére, és nem jelent előnyt annak elbírálása során, továbbá nem garantálja az igényelt támogatás elnyerését. 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779308" y="5076825"/>
            <a:ext cx="15298892" cy="547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524"/>
              </a:lnSpc>
              <a:spcBef>
                <a:spcPct val="0"/>
              </a:spcBef>
            </a:pPr>
            <a:r>
              <a:rPr lang="en-US" sz="3231" b="1" dirty="0">
                <a:solidFill>
                  <a:srgbClr val="000000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Építési tevékenységet tartalmazó </a:t>
            </a:r>
            <a:r>
              <a:rPr lang="en-US" sz="3231" b="1" dirty="0" err="1">
                <a:solidFill>
                  <a:srgbClr val="000000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művelet</a:t>
            </a:r>
            <a:r>
              <a:rPr lang="en-US" sz="3231" b="1" dirty="0">
                <a:solidFill>
                  <a:srgbClr val="000000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 </a:t>
            </a:r>
            <a:r>
              <a:rPr lang="en-US" sz="3231" b="1" dirty="0" err="1">
                <a:solidFill>
                  <a:srgbClr val="000000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megkezdése</a:t>
            </a:r>
            <a:r>
              <a:rPr lang="hu-HU" sz="3231" b="1" dirty="0">
                <a:solidFill>
                  <a:srgbClr val="000000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 2. célterület esetén</a:t>
            </a:r>
            <a:r>
              <a:rPr lang="en-US" sz="3231" b="1" dirty="0">
                <a:solidFill>
                  <a:srgbClr val="000000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: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779308" y="6139021"/>
            <a:ext cx="14604071" cy="2680543"/>
            <a:chOff x="0" y="0"/>
            <a:chExt cx="3846340" cy="70598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846340" cy="705987"/>
            </a:xfrm>
            <a:custGeom>
              <a:avLst/>
              <a:gdLst/>
              <a:ahLst/>
              <a:cxnLst/>
              <a:rect l="l" t="t" r="r" b="b"/>
              <a:pathLst>
                <a:path w="3846340" h="705987">
                  <a:moveTo>
                    <a:pt x="27036" y="0"/>
                  </a:moveTo>
                  <a:lnTo>
                    <a:pt x="3819303" y="0"/>
                  </a:lnTo>
                  <a:cubicBezTo>
                    <a:pt x="3834235" y="0"/>
                    <a:pt x="3846340" y="12104"/>
                    <a:pt x="3846340" y="27036"/>
                  </a:cubicBezTo>
                  <a:lnTo>
                    <a:pt x="3846340" y="678951"/>
                  </a:lnTo>
                  <a:cubicBezTo>
                    <a:pt x="3846340" y="686121"/>
                    <a:pt x="3843491" y="692998"/>
                    <a:pt x="3838421" y="698068"/>
                  </a:cubicBezTo>
                  <a:cubicBezTo>
                    <a:pt x="3833351" y="703138"/>
                    <a:pt x="3826474" y="705987"/>
                    <a:pt x="3819303" y="705987"/>
                  </a:cubicBezTo>
                  <a:lnTo>
                    <a:pt x="27036" y="705987"/>
                  </a:lnTo>
                  <a:cubicBezTo>
                    <a:pt x="12104" y="705987"/>
                    <a:pt x="0" y="693882"/>
                    <a:pt x="0" y="678951"/>
                  </a:cubicBezTo>
                  <a:lnTo>
                    <a:pt x="0" y="27036"/>
                  </a:lnTo>
                  <a:cubicBezTo>
                    <a:pt x="0" y="12104"/>
                    <a:pt x="12104" y="0"/>
                    <a:pt x="27036" y="0"/>
                  </a:cubicBezTo>
                  <a:close/>
                </a:path>
              </a:pathLst>
            </a:custGeom>
            <a:solidFill>
              <a:srgbClr val="4C683F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76200"/>
              <a:ext cx="3846340" cy="782187"/>
            </a:xfrm>
            <a:prstGeom prst="rect">
              <a:avLst/>
            </a:prstGeom>
          </p:spPr>
          <p:txBody>
            <a:bodyPr lIns="88900" tIns="88900" rIns="88900" bIns="88900" rtlCol="0" anchor="ctr"/>
            <a:lstStyle/>
            <a:p>
              <a:pPr marL="474978" lvl="1" indent="-237489" algn="l">
                <a:lnSpc>
                  <a:spcPts val="3475"/>
                </a:lnSpc>
                <a:buAutoNum type="arabicPeriod"/>
              </a:pPr>
              <a:r>
                <a:rPr lang="en-US" sz="2199" b="1" dirty="0">
                  <a:solidFill>
                    <a:srgbClr val="FFFFFF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Építési engedélyköteles, vagy építési engedély nélkül végezhető építési tevékenységhez kapcsolódó támogatás,</a:t>
              </a:r>
              <a:r>
                <a:rPr lang="en-US" sz="2199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továbbá megújuló energiatermeléshez nyújtott beruházáshoz kapcsolódó támogatás a </a:t>
              </a:r>
              <a:r>
                <a:rPr lang="en-US" sz="2199" b="1" dirty="0">
                  <a:solidFill>
                    <a:srgbClr val="FFFFFF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támogatási kérelem benyújtását megelőzően megkezdett művelethez nem igényelhető. </a:t>
              </a:r>
              <a:r>
                <a:rPr lang="en-US" sz="2199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Ebben az esetben </a:t>
              </a:r>
              <a:r>
                <a:rPr lang="en-US" sz="2199" b="1" dirty="0">
                  <a:solidFill>
                    <a:srgbClr val="FFFFFF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a támogatási kérelem benyújtását megelőzően megkezdett művelet a támogatási kérelem teljes visszautasítását vonja maga után</a:t>
              </a:r>
              <a:r>
                <a:rPr lang="en-US" sz="2199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. 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E9C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2F3A9D-15DA-8436-FF5D-82D7750FF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69862D1C-DF3C-5D30-1822-FE5593492827}"/>
              </a:ext>
            </a:extLst>
          </p:cNvPr>
          <p:cNvGrpSpPr/>
          <p:nvPr/>
        </p:nvGrpSpPr>
        <p:grpSpPr>
          <a:xfrm>
            <a:off x="0" y="9628168"/>
            <a:ext cx="18288000" cy="658832"/>
            <a:chOff x="0" y="0"/>
            <a:chExt cx="4816593" cy="17352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B4B270D-79C2-7803-28CB-ADEA3378A6D5}"/>
                </a:ext>
              </a:extLst>
            </p:cNvPr>
            <p:cNvSpPr/>
            <p:nvPr/>
          </p:nvSpPr>
          <p:spPr>
            <a:xfrm>
              <a:off x="0" y="0"/>
              <a:ext cx="4816592" cy="173520"/>
            </a:xfrm>
            <a:custGeom>
              <a:avLst/>
              <a:gdLst/>
              <a:ahLst/>
              <a:cxnLst/>
              <a:rect l="l" t="t" r="r" b="b"/>
              <a:pathLst>
                <a:path w="4816592" h="173520">
                  <a:moveTo>
                    <a:pt x="0" y="0"/>
                  </a:moveTo>
                  <a:lnTo>
                    <a:pt x="4816592" y="0"/>
                  </a:lnTo>
                  <a:lnTo>
                    <a:pt x="4816592" y="173520"/>
                  </a:lnTo>
                  <a:lnTo>
                    <a:pt x="0" y="173520"/>
                  </a:lnTo>
                  <a:close/>
                </a:path>
              </a:pathLst>
            </a:custGeom>
            <a:solidFill>
              <a:srgbClr val="505151"/>
            </a:solidFill>
          </p:spPr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2408555B-8EC8-EF3E-70B8-D09806BAF104}"/>
                </a:ext>
              </a:extLst>
            </p:cNvPr>
            <p:cNvSpPr txBox="1"/>
            <p:nvPr/>
          </p:nvSpPr>
          <p:spPr>
            <a:xfrm>
              <a:off x="0" y="-38100"/>
              <a:ext cx="4816593" cy="2116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3565CB92-1426-71A9-DB38-E05CD9EAEF1A}"/>
              </a:ext>
            </a:extLst>
          </p:cNvPr>
          <p:cNvSpPr/>
          <p:nvPr/>
        </p:nvSpPr>
        <p:spPr>
          <a:xfrm>
            <a:off x="16078200" y="0"/>
            <a:ext cx="2209800" cy="1943100"/>
          </a:xfrm>
          <a:custGeom>
            <a:avLst/>
            <a:gdLst/>
            <a:ahLst/>
            <a:cxnLst/>
            <a:rect l="l" t="t" r="r" b="b"/>
            <a:pathLst>
              <a:path w="2538856" h="2359020">
                <a:moveTo>
                  <a:pt x="0" y="0"/>
                </a:moveTo>
                <a:lnTo>
                  <a:pt x="2538856" y="0"/>
                </a:lnTo>
                <a:lnTo>
                  <a:pt x="2538856" y="2359020"/>
                </a:lnTo>
                <a:lnTo>
                  <a:pt x="0" y="23590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6FD7CE87-2EA1-C76A-8A23-13D2F17598E3}"/>
              </a:ext>
            </a:extLst>
          </p:cNvPr>
          <p:cNvSpPr/>
          <p:nvPr/>
        </p:nvSpPr>
        <p:spPr>
          <a:xfrm>
            <a:off x="16241906" y="7632999"/>
            <a:ext cx="1882388" cy="1778178"/>
          </a:xfrm>
          <a:custGeom>
            <a:avLst/>
            <a:gdLst/>
            <a:ahLst/>
            <a:cxnLst/>
            <a:rect l="l" t="t" r="r" b="b"/>
            <a:pathLst>
              <a:path w="2341233" h="2396561">
                <a:moveTo>
                  <a:pt x="0" y="0"/>
                </a:moveTo>
                <a:lnTo>
                  <a:pt x="2341234" y="0"/>
                </a:lnTo>
                <a:lnTo>
                  <a:pt x="2341234" y="2396561"/>
                </a:lnTo>
                <a:lnTo>
                  <a:pt x="0" y="23965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321E4E60-C3CC-CA2D-C4DB-7B510E1A9A0D}"/>
              </a:ext>
            </a:extLst>
          </p:cNvPr>
          <p:cNvSpPr txBox="1"/>
          <p:nvPr/>
        </p:nvSpPr>
        <p:spPr>
          <a:xfrm>
            <a:off x="779308" y="466717"/>
            <a:ext cx="15146492" cy="9015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2800" b="1" kern="100" dirty="0">
                <a:effectLst/>
                <a:latin typeface="Canva Sans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II. Hatósági engedélyeztetéssel, dokumentumokkal kapcsolatos elvárások:</a:t>
            </a:r>
            <a:r>
              <a:rPr lang="hu-HU" sz="2800" kern="100" dirty="0">
                <a:effectLst/>
                <a:latin typeface="Canva Sans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(Felhívás 3.3. A művelet műszaki, szakmai tartalmával kapcsolatos elvárások)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CF98BFF-DA0D-FB08-A06A-5A1411BAADE2}"/>
              </a:ext>
            </a:extLst>
          </p:cNvPr>
          <p:cNvSpPr txBox="1"/>
          <p:nvPr/>
        </p:nvSpPr>
        <p:spPr>
          <a:xfrm>
            <a:off x="6193770" y="9648644"/>
            <a:ext cx="5900461" cy="5035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6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8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ugrats Sans"/>
                <a:ea typeface="Rugrats Sans"/>
                <a:cs typeface="Rugrats Sans"/>
                <a:sym typeface="Rugrats Sans"/>
              </a:rPr>
              <a:t>www.abakonyert.hu</a:t>
            </a:r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B96499E2-5321-F7D6-57A7-3E9C0FBB7AE8}"/>
              </a:ext>
            </a:extLst>
          </p:cNvPr>
          <p:cNvGrpSpPr/>
          <p:nvPr/>
        </p:nvGrpSpPr>
        <p:grpSpPr>
          <a:xfrm>
            <a:off x="779308" y="1391925"/>
            <a:ext cx="15298892" cy="7750406"/>
            <a:chOff x="0" y="-36913"/>
            <a:chExt cx="3846340" cy="782187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BCEF025D-8782-A413-F59B-9A087C17126D}"/>
                </a:ext>
              </a:extLst>
            </p:cNvPr>
            <p:cNvSpPr/>
            <p:nvPr/>
          </p:nvSpPr>
          <p:spPr>
            <a:xfrm>
              <a:off x="0" y="0"/>
              <a:ext cx="3846340" cy="705987"/>
            </a:xfrm>
            <a:custGeom>
              <a:avLst/>
              <a:gdLst/>
              <a:ahLst/>
              <a:cxnLst/>
              <a:rect l="l" t="t" r="r" b="b"/>
              <a:pathLst>
                <a:path w="3846340" h="705987">
                  <a:moveTo>
                    <a:pt x="27036" y="0"/>
                  </a:moveTo>
                  <a:lnTo>
                    <a:pt x="3819303" y="0"/>
                  </a:lnTo>
                  <a:cubicBezTo>
                    <a:pt x="3834235" y="0"/>
                    <a:pt x="3846340" y="12104"/>
                    <a:pt x="3846340" y="27036"/>
                  </a:cubicBezTo>
                  <a:lnTo>
                    <a:pt x="3846340" y="678951"/>
                  </a:lnTo>
                  <a:cubicBezTo>
                    <a:pt x="3846340" y="686121"/>
                    <a:pt x="3843491" y="692998"/>
                    <a:pt x="3838421" y="698068"/>
                  </a:cubicBezTo>
                  <a:cubicBezTo>
                    <a:pt x="3833351" y="703138"/>
                    <a:pt x="3826474" y="705987"/>
                    <a:pt x="3819303" y="705987"/>
                  </a:cubicBezTo>
                  <a:lnTo>
                    <a:pt x="27036" y="705987"/>
                  </a:lnTo>
                  <a:cubicBezTo>
                    <a:pt x="12104" y="705987"/>
                    <a:pt x="0" y="693882"/>
                    <a:pt x="0" y="678951"/>
                  </a:cubicBezTo>
                  <a:lnTo>
                    <a:pt x="0" y="27036"/>
                  </a:lnTo>
                  <a:cubicBezTo>
                    <a:pt x="0" y="12104"/>
                    <a:pt x="12104" y="0"/>
                    <a:pt x="27036" y="0"/>
                  </a:cubicBezTo>
                  <a:close/>
                </a:path>
              </a:pathLst>
            </a:custGeom>
            <a:solidFill>
              <a:srgbClr val="4C683F"/>
            </a:solidFill>
          </p:spPr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5BCE8E50-577A-86F4-8F4E-388B88808E5B}"/>
                </a:ext>
              </a:extLst>
            </p:cNvPr>
            <p:cNvSpPr txBox="1"/>
            <p:nvPr/>
          </p:nvSpPr>
          <p:spPr>
            <a:xfrm>
              <a:off x="0" y="-36913"/>
              <a:ext cx="3846340" cy="782187"/>
            </a:xfrm>
            <a:prstGeom prst="rect">
              <a:avLst/>
            </a:prstGeom>
          </p:spPr>
          <p:txBody>
            <a:bodyPr lIns="88900" tIns="88900" rIns="88900" bIns="88900" rtlCol="0" anchor="ctr"/>
            <a:lstStyle/>
            <a:p>
              <a:pPr>
                <a:spcBef>
                  <a:spcPts val="1800"/>
                </a:spcBef>
              </a:pPr>
              <a:r>
                <a:rPr lang="hu-HU" sz="2200" dirty="0">
                  <a:solidFill>
                    <a:schemeClr val="bg1"/>
                  </a:solidFill>
                  <a:latin typeface="Canva Sans" panose="020B0604020202020204" charset="0"/>
                </a:rPr>
                <a:t>1. </a:t>
              </a:r>
              <a:r>
                <a:rPr lang="hu-HU" sz="2200" b="1" dirty="0">
                  <a:solidFill>
                    <a:schemeClr val="bg1"/>
                  </a:solidFill>
                  <a:latin typeface="Canva Sans" panose="020B0604020202020204" charset="0"/>
                </a:rPr>
                <a:t>Építési tevékenység</a:t>
              </a:r>
              <a:r>
                <a:rPr lang="hu-HU" sz="2200" dirty="0">
                  <a:solidFill>
                    <a:schemeClr val="bg1"/>
                  </a:solidFill>
                  <a:latin typeface="Canva Sans" panose="020B0604020202020204" charset="0"/>
                </a:rPr>
                <a:t> </a:t>
              </a:r>
              <a:r>
                <a:rPr lang="hu-HU" sz="2200" i="1" dirty="0">
                  <a:solidFill>
                    <a:schemeClr val="bg1"/>
                  </a:solidFill>
                  <a:latin typeface="Canva Sans" panose="020B0604020202020204" charset="0"/>
                </a:rPr>
                <a:t>a </a:t>
              </a:r>
              <a:r>
                <a:rPr lang="hu-HU" sz="2200" i="1" u="sng" dirty="0">
                  <a:solidFill>
                    <a:schemeClr val="bg1"/>
                  </a:solidFill>
                  <a:latin typeface="Canva Sans" panose="020B0604020202020204" charset="0"/>
                </a:rPr>
                <a:t>támogatási kérelemhez</a:t>
              </a:r>
              <a:r>
                <a:rPr lang="hu-HU" sz="2200" i="1" dirty="0">
                  <a:solidFill>
                    <a:schemeClr val="bg1"/>
                  </a:solidFill>
                  <a:latin typeface="Canva Sans" panose="020B0604020202020204" charset="0"/>
                </a:rPr>
                <a:t> </a:t>
              </a:r>
              <a:r>
                <a:rPr lang="hu-HU" sz="2200" dirty="0">
                  <a:solidFill>
                    <a:schemeClr val="bg1"/>
                  </a:solidFill>
                  <a:latin typeface="Canva Sans" panose="020B0604020202020204" charset="0"/>
                </a:rPr>
                <a:t>a </a:t>
              </a:r>
              <a:r>
                <a:rPr lang="hu-HU" sz="2200" u="sng" dirty="0">
                  <a:solidFill>
                    <a:srgbClr val="FFFF00"/>
                  </a:solidFill>
                  <a:latin typeface="Canva Sans" panose="020B0604020202020204" charset="0"/>
                </a:rPr>
                <a:t>kedvezményezett nevére szóló építészeti-műszaki tervdokumentációt</a:t>
              </a:r>
              <a:r>
                <a:rPr lang="hu-HU" sz="2200" dirty="0">
                  <a:solidFill>
                    <a:srgbClr val="FFFF00"/>
                  </a:solidFill>
                  <a:latin typeface="Canva Sans" panose="020B0604020202020204" charset="0"/>
                </a:rPr>
                <a:t> </a:t>
              </a:r>
              <a:r>
                <a:rPr lang="hu-HU" sz="2200" dirty="0">
                  <a:solidFill>
                    <a:schemeClr val="bg1"/>
                  </a:solidFill>
                  <a:latin typeface="Canva Sans" panose="020B0604020202020204" charset="0"/>
                </a:rPr>
                <a:t>csatolni kell. Építési tevékenység esetén a támogatási kérelemhez csatolni </a:t>
              </a:r>
              <a:r>
                <a:rPr lang="hu-HU" sz="2200">
                  <a:solidFill>
                    <a:schemeClr val="bg1"/>
                  </a:solidFill>
                  <a:latin typeface="Canva Sans" panose="020B0604020202020204" charset="0"/>
                </a:rPr>
                <a:t>szükséges a </a:t>
              </a:r>
              <a:r>
                <a:rPr lang="hu-HU" sz="2200" u="sng">
                  <a:solidFill>
                    <a:srgbClr val="FFFF00"/>
                  </a:solidFill>
                  <a:latin typeface="Canva Sans" panose="020B0604020202020204" charset="0"/>
                </a:rPr>
                <a:t>felhívás </a:t>
              </a:r>
              <a:r>
                <a:rPr lang="hu-HU" sz="2200" u="sng" dirty="0">
                  <a:solidFill>
                    <a:srgbClr val="FFFF00"/>
                  </a:solidFill>
                  <a:latin typeface="Canva Sans" panose="020B0604020202020204" charset="0"/>
                </a:rPr>
                <a:t>6. melléklete szerinti nyilatkozatot</a:t>
              </a:r>
              <a:r>
                <a:rPr lang="hu-HU" sz="2200" dirty="0">
                  <a:latin typeface="Canva Sans" panose="020B0604020202020204" charset="0"/>
                </a:rPr>
                <a:t>.</a:t>
              </a:r>
            </a:p>
            <a:p>
              <a:pPr>
                <a:spcBef>
                  <a:spcPts val="1800"/>
                </a:spcBef>
              </a:pPr>
              <a:r>
                <a:rPr lang="hu-HU" sz="2200" dirty="0">
                  <a:solidFill>
                    <a:schemeClr val="bg1"/>
                  </a:solidFill>
                  <a:latin typeface="Canva Sans" panose="020B0604020202020204" charset="0"/>
                </a:rPr>
                <a:t>2. </a:t>
              </a:r>
              <a:r>
                <a:rPr lang="hu-HU" sz="2200" b="1" dirty="0">
                  <a:solidFill>
                    <a:schemeClr val="bg1"/>
                  </a:solidFill>
                  <a:latin typeface="Canva Sans" panose="020B0604020202020204" charset="0"/>
                </a:rPr>
                <a:t>Engedélyköteles építési</a:t>
              </a:r>
              <a:r>
                <a:rPr lang="hu-HU" sz="2200" dirty="0">
                  <a:solidFill>
                    <a:schemeClr val="bg1"/>
                  </a:solidFill>
                  <a:latin typeface="Canva Sans" panose="020B0604020202020204" charset="0"/>
                </a:rPr>
                <a:t> és/vagy bányakapitánysági </a:t>
              </a:r>
              <a:r>
                <a:rPr lang="hu-HU" sz="2200" b="1" dirty="0">
                  <a:solidFill>
                    <a:schemeClr val="bg1"/>
                  </a:solidFill>
                  <a:latin typeface="Canva Sans" panose="020B0604020202020204" charset="0"/>
                </a:rPr>
                <a:t>tevékenység</a:t>
              </a:r>
              <a:r>
                <a:rPr lang="hu-HU" sz="2200" dirty="0">
                  <a:solidFill>
                    <a:schemeClr val="bg1"/>
                  </a:solidFill>
                  <a:latin typeface="Canva Sans" panose="020B0604020202020204" charset="0"/>
                </a:rPr>
                <a:t> esetén az </a:t>
              </a:r>
              <a:r>
                <a:rPr lang="hu-HU" sz="2200" i="1" u="sng" dirty="0">
                  <a:solidFill>
                    <a:schemeClr val="bg1"/>
                  </a:solidFill>
                  <a:latin typeface="Canva Sans" panose="020B0604020202020204" charset="0"/>
                </a:rPr>
                <a:t>első érintett kifizetési kérelemhez</a:t>
              </a:r>
              <a:r>
                <a:rPr lang="hu-HU" sz="2200" i="1" dirty="0">
                  <a:solidFill>
                    <a:schemeClr val="bg1"/>
                  </a:solidFill>
                  <a:latin typeface="Canva Sans" panose="020B0604020202020204" charset="0"/>
                </a:rPr>
                <a:t> </a:t>
              </a:r>
              <a:r>
                <a:rPr lang="hu-HU" sz="2200" dirty="0">
                  <a:solidFill>
                    <a:schemeClr val="bg1"/>
                  </a:solidFill>
                  <a:latin typeface="Canva Sans" panose="020B0604020202020204" charset="0"/>
                </a:rPr>
                <a:t>mellékelni kell a kedvezményezett nevére szóló végleges </a:t>
              </a:r>
              <a:r>
                <a:rPr lang="hu-HU" sz="2200" u="sng" dirty="0">
                  <a:solidFill>
                    <a:srgbClr val="FFFF00"/>
                  </a:solidFill>
                  <a:latin typeface="Canva Sans" panose="020B0604020202020204" charset="0"/>
                </a:rPr>
                <a:t>építési</a:t>
              </a:r>
              <a:r>
                <a:rPr lang="hu-HU" sz="2200" dirty="0">
                  <a:solidFill>
                    <a:srgbClr val="FFFF00"/>
                  </a:solidFill>
                  <a:latin typeface="Canva Sans" panose="020B0604020202020204" charset="0"/>
                </a:rPr>
                <a:t> </a:t>
              </a:r>
              <a:r>
                <a:rPr lang="hu-HU" sz="2200" dirty="0">
                  <a:solidFill>
                    <a:schemeClr val="bg1"/>
                  </a:solidFill>
                  <a:latin typeface="Canva Sans" panose="020B0604020202020204" charset="0"/>
                </a:rPr>
                <a:t>és/vagy bányakapitánysági </a:t>
              </a:r>
              <a:r>
                <a:rPr lang="hu-HU" sz="2200" u="sng" dirty="0">
                  <a:solidFill>
                    <a:srgbClr val="FFFF00"/>
                  </a:solidFill>
                  <a:latin typeface="Canva Sans" panose="020B0604020202020204" charset="0"/>
                </a:rPr>
                <a:t>engedélyt</a:t>
              </a:r>
              <a:r>
                <a:rPr lang="hu-HU" sz="2200" dirty="0">
                  <a:latin typeface="Canva Sans" panose="020B0604020202020204" charset="0"/>
                </a:rPr>
                <a:t> </a:t>
              </a:r>
              <a:r>
                <a:rPr lang="hu-HU" sz="2200" dirty="0">
                  <a:solidFill>
                    <a:schemeClr val="bg1"/>
                  </a:solidFill>
                  <a:latin typeface="Canva Sans" panose="020B0604020202020204" charset="0"/>
                </a:rPr>
                <a:t>a hozzá kapcsolódó</a:t>
              </a:r>
              <a:r>
                <a:rPr lang="hu-HU" sz="2200" dirty="0">
                  <a:latin typeface="Canva Sans" panose="020B0604020202020204" charset="0"/>
                </a:rPr>
                <a:t> </a:t>
              </a:r>
              <a:r>
                <a:rPr lang="hu-HU" sz="2200" u="sng" dirty="0">
                  <a:solidFill>
                    <a:srgbClr val="FFFF00"/>
                  </a:solidFill>
                  <a:latin typeface="Canva Sans" panose="020B0604020202020204" charset="0"/>
                </a:rPr>
                <a:t>engedélyezési záradékkal ellátott építészeti-műszaki tervdokumentációval</a:t>
              </a:r>
              <a:r>
                <a:rPr lang="hu-HU" sz="2200" dirty="0">
                  <a:solidFill>
                    <a:srgbClr val="FFFF00"/>
                  </a:solidFill>
                  <a:latin typeface="Canva Sans" panose="020B0604020202020204" charset="0"/>
                </a:rPr>
                <a:t> </a:t>
              </a:r>
              <a:r>
                <a:rPr lang="hu-HU" sz="2200" dirty="0">
                  <a:solidFill>
                    <a:schemeClr val="bg1"/>
                  </a:solidFill>
                  <a:latin typeface="Canva Sans" panose="020B0604020202020204" charset="0"/>
                </a:rPr>
                <a:t>együtt (ha korábban nem került benyújtásra). </a:t>
              </a:r>
            </a:p>
            <a:p>
              <a:pPr>
                <a:spcBef>
                  <a:spcPts val="1800"/>
                </a:spcBef>
              </a:pPr>
              <a:r>
                <a:rPr lang="hu-HU" sz="2200" dirty="0">
                  <a:solidFill>
                    <a:schemeClr val="bg1"/>
                  </a:solidFill>
                  <a:latin typeface="Canva Sans" panose="020B0604020202020204" charset="0"/>
                </a:rPr>
                <a:t>3. </a:t>
              </a:r>
              <a:r>
                <a:rPr lang="hu-HU" sz="2200" b="1" dirty="0">
                  <a:solidFill>
                    <a:schemeClr val="bg1"/>
                  </a:solidFill>
                  <a:latin typeface="Canva Sans" panose="020B0604020202020204" charset="0"/>
                </a:rPr>
                <a:t>Engedélyköteles építési tevékenység</a:t>
              </a:r>
              <a:r>
                <a:rPr lang="hu-HU" sz="2200" dirty="0">
                  <a:solidFill>
                    <a:schemeClr val="bg1"/>
                  </a:solidFill>
                  <a:latin typeface="Canva Sans" panose="020B0604020202020204" charset="0"/>
                </a:rPr>
                <a:t> esetén a </a:t>
              </a:r>
              <a:r>
                <a:rPr lang="hu-HU" sz="2200" i="1" u="sng" dirty="0">
                  <a:solidFill>
                    <a:schemeClr val="bg1"/>
                  </a:solidFill>
                  <a:latin typeface="Canva Sans" panose="020B0604020202020204" charset="0"/>
                </a:rPr>
                <a:t>záró kifizetési kérelemhez</a:t>
              </a:r>
              <a:r>
                <a:rPr lang="hu-HU" sz="2200" i="1" dirty="0">
                  <a:solidFill>
                    <a:schemeClr val="bg1"/>
                  </a:solidFill>
                  <a:latin typeface="Canva Sans" panose="020B0604020202020204" charset="0"/>
                </a:rPr>
                <a:t> </a:t>
              </a:r>
              <a:r>
                <a:rPr lang="hu-HU" sz="2200" dirty="0">
                  <a:solidFill>
                    <a:schemeClr val="bg1"/>
                  </a:solidFill>
                  <a:latin typeface="Canva Sans" panose="020B0604020202020204" charset="0"/>
                </a:rPr>
                <a:t>mellékelni kell </a:t>
              </a:r>
              <a:r>
                <a:rPr lang="hu-HU" sz="2200" u="sng" dirty="0">
                  <a:solidFill>
                    <a:srgbClr val="FFFF00"/>
                  </a:solidFill>
                  <a:latin typeface="Canva Sans" panose="020B0604020202020204" charset="0"/>
                </a:rPr>
                <a:t>a végleges használatbavételi engedélyt</a:t>
              </a:r>
              <a:r>
                <a:rPr lang="hu-HU" sz="2200" dirty="0">
                  <a:solidFill>
                    <a:srgbClr val="FFFF00"/>
                  </a:solidFill>
                  <a:latin typeface="Canva Sans" panose="020B0604020202020204" charset="0"/>
                </a:rPr>
                <a:t> </a:t>
              </a:r>
              <a:r>
                <a:rPr lang="hu-HU" sz="2200" dirty="0">
                  <a:solidFill>
                    <a:schemeClr val="bg1"/>
                  </a:solidFill>
                  <a:latin typeface="Canva Sans" panose="020B0604020202020204" charset="0"/>
                </a:rPr>
                <a:t>vagy hatósági igazolást arról, hogy a hatóság a használatbavételt tudomásul vette. </a:t>
              </a:r>
            </a:p>
            <a:p>
              <a:pPr>
                <a:spcBef>
                  <a:spcPts val="1800"/>
                </a:spcBef>
              </a:pPr>
              <a:r>
                <a:rPr lang="hu-HU" sz="2200" dirty="0">
                  <a:solidFill>
                    <a:schemeClr val="bg1"/>
                  </a:solidFill>
                  <a:latin typeface="Canva Sans" panose="020B0604020202020204" charset="0"/>
                </a:rPr>
                <a:t>4. </a:t>
              </a:r>
              <a:r>
                <a:rPr lang="hu-HU" sz="2200" b="1" dirty="0">
                  <a:solidFill>
                    <a:schemeClr val="bg1"/>
                  </a:solidFill>
                  <a:latin typeface="Canva Sans" panose="020B0604020202020204" charset="0"/>
                </a:rPr>
                <a:t>Nem engedélyköteles építési tevékenység</a:t>
              </a:r>
              <a:r>
                <a:rPr lang="hu-HU" sz="2200" dirty="0">
                  <a:solidFill>
                    <a:schemeClr val="bg1"/>
                  </a:solidFill>
                  <a:latin typeface="Canva Sans" panose="020B0604020202020204" charset="0"/>
                </a:rPr>
                <a:t> esetén a </a:t>
              </a:r>
              <a:r>
                <a:rPr lang="hu-HU" sz="2200" i="1" u="sng" dirty="0">
                  <a:solidFill>
                    <a:schemeClr val="bg1"/>
                  </a:solidFill>
                  <a:latin typeface="Canva Sans" panose="020B0604020202020204" charset="0"/>
                </a:rPr>
                <a:t>záró kifizetési kérelemhez</a:t>
              </a:r>
              <a:r>
                <a:rPr lang="hu-HU" sz="2200" i="1" dirty="0">
                  <a:solidFill>
                    <a:schemeClr val="bg1"/>
                  </a:solidFill>
                  <a:latin typeface="Canva Sans" panose="020B0604020202020204" charset="0"/>
                </a:rPr>
                <a:t> </a:t>
              </a:r>
              <a:r>
                <a:rPr lang="hu-HU" sz="2200" dirty="0">
                  <a:solidFill>
                    <a:schemeClr val="bg1"/>
                  </a:solidFill>
                  <a:latin typeface="Canva Sans" panose="020B0604020202020204" charset="0"/>
                </a:rPr>
                <a:t>mellékelni kell a </a:t>
              </a:r>
              <a:r>
                <a:rPr lang="hu-HU" sz="2200" u="sng" dirty="0">
                  <a:solidFill>
                    <a:srgbClr val="FFFF00"/>
                  </a:solidFill>
                  <a:latin typeface="Canva Sans" panose="020B0604020202020204" charset="0"/>
                </a:rPr>
                <a:t>műszaki átadás-átvételi jegyzőkönyvet</a:t>
              </a:r>
              <a:r>
                <a:rPr lang="hu-HU" sz="2200" dirty="0">
                  <a:solidFill>
                    <a:schemeClr val="bg1"/>
                  </a:solidFill>
                  <a:latin typeface="Canva Sans" panose="020B0604020202020204" charset="0"/>
                </a:rPr>
                <a:t>, hibalista esetén a műszaki ellenőr teljesítésigazolásával a teljes körű javításról. </a:t>
              </a:r>
            </a:p>
            <a:p>
              <a:pPr algn="just">
                <a:lnSpc>
                  <a:spcPct val="107000"/>
                </a:lnSpc>
                <a:spcBef>
                  <a:spcPts val="1800"/>
                </a:spcBef>
                <a:spcAft>
                  <a:spcPts val="800"/>
                </a:spcAft>
              </a:pPr>
              <a:r>
                <a:rPr lang="hu-HU" sz="2200" kern="100" dirty="0">
                  <a:solidFill>
                    <a:schemeClr val="bg1"/>
                  </a:solidFill>
                  <a:latin typeface="Canva Sans" panose="020B0604020202020204" charset="0"/>
                  <a:ea typeface="Calibri" panose="020F0502020204030204" pitchFamily="34" charset="0"/>
                  <a:cs typeface="Times New Roman" panose="02020603050405020304" pitchFamily="18" charset="0"/>
                </a:rPr>
                <a:t>5</a:t>
              </a:r>
              <a:r>
                <a:rPr lang="hu-HU" sz="2200" kern="100" dirty="0">
                  <a:solidFill>
                    <a:schemeClr val="bg1"/>
                  </a:solidFill>
                  <a:effectLst/>
                  <a:latin typeface="Canva Sans" panose="020B0604020202020204" charset="0"/>
                  <a:ea typeface="Calibri" panose="020F0502020204030204" pitchFamily="34" charset="0"/>
                  <a:cs typeface="Times New Roman" panose="02020603050405020304" pitchFamily="18" charset="0"/>
                </a:rPr>
                <a:t>. </a:t>
              </a:r>
              <a:r>
                <a:rPr lang="hu-HU" sz="2200" b="1" kern="100" dirty="0">
                  <a:solidFill>
                    <a:schemeClr val="bg1"/>
                  </a:solidFill>
                  <a:effectLst/>
                  <a:latin typeface="Canva Sans" panose="020B0604020202020204" charset="0"/>
                  <a:ea typeface="Calibri" panose="020F0502020204030204" pitchFamily="34" charset="0"/>
                  <a:cs typeface="Times New Roman" panose="02020603050405020304" pitchFamily="18" charset="0"/>
                </a:rPr>
                <a:t>Építéssel járó művelet esetén</a:t>
              </a:r>
              <a:r>
                <a:rPr lang="hu-HU" sz="2200" kern="100" dirty="0">
                  <a:solidFill>
                    <a:schemeClr val="bg1"/>
                  </a:solidFill>
                  <a:effectLst/>
                  <a:latin typeface="Canva Sans" panose="020B060402020202020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az adott szakterületre jogosultsággal rendelkező </a:t>
              </a:r>
              <a:r>
                <a:rPr lang="hu-HU" sz="2200" b="1" u="sng" kern="100" dirty="0">
                  <a:solidFill>
                    <a:srgbClr val="FFFF00"/>
                  </a:solidFill>
                  <a:effectLst/>
                  <a:latin typeface="Canva Sans" panose="020B0604020202020204" charset="0"/>
                  <a:ea typeface="Calibri" panose="020F0502020204030204" pitchFamily="34" charset="0"/>
                  <a:cs typeface="Times New Roman" panose="02020603050405020304" pitchFamily="18" charset="0"/>
                </a:rPr>
                <a:t>műszaki ellenőr</a:t>
              </a:r>
              <a:r>
                <a:rPr lang="hu-HU" sz="2200" kern="100" dirty="0">
                  <a:solidFill>
                    <a:srgbClr val="FFFF00"/>
                  </a:solidFill>
                  <a:effectLst/>
                  <a:latin typeface="Canva Sans" panose="020B060402020202020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hu-HU" sz="2200" kern="100" dirty="0">
                  <a:solidFill>
                    <a:schemeClr val="bg1"/>
                  </a:solidFill>
                  <a:effectLst/>
                  <a:latin typeface="Canva Sans" panose="020B060402020202020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alkalmazása, </a:t>
              </a:r>
              <a:r>
                <a:rPr lang="hu-HU" sz="2200" u="sng" kern="100" dirty="0">
                  <a:solidFill>
                    <a:srgbClr val="FFFF00"/>
                  </a:solidFill>
                  <a:effectLst/>
                  <a:latin typeface="Canva Sans" panose="020B0604020202020204" charset="0"/>
                  <a:ea typeface="Calibri" panose="020F0502020204030204" pitchFamily="34" charset="0"/>
                  <a:cs typeface="Times New Roman" panose="02020603050405020304" pitchFamily="18" charset="0"/>
                </a:rPr>
                <a:t>építési és felmérési napló vezetése</a:t>
              </a:r>
              <a:r>
                <a:rPr lang="hu-HU" sz="2200" kern="100" dirty="0">
                  <a:solidFill>
                    <a:srgbClr val="FFFF00"/>
                  </a:solidFill>
                  <a:effectLst/>
                  <a:latin typeface="Canva Sans" panose="020B060402020202020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hu-HU" sz="2200" kern="100" dirty="0">
                  <a:solidFill>
                    <a:schemeClr val="bg1"/>
                  </a:solidFill>
                  <a:effectLst/>
                  <a:latin typeface="Canva Sans" panose="020B0604020202020204" charset="0"/>
                  <a:ea typeface="Calibri" panose="020F0502020204030204" pitchFamily="34" charset="0"/>
                  <a:cs typeface="Times New Roman" panose="02020603050405020304" pitchFamily="18" charset="0"/>
                </a:rPr>
                <a:t>kötelező. Ha az építési tevékenység nem építési engedélyköteles és/vagy az építőipari kivitelezési tevékenységről szóló 191/2009. (IX. 15.) Korm. rendelet alapján nem állna fenn az építésinapló-vezetési kötelezettség, akkor az építési és felmérési napló elektronikusan vagy papír alapon is vezethető. </a:t>
              </a:r>
            </a:p>
            <a:p>
              <a:endParaRPr lang="hu-HU" dirty="0"/>
            </a:p>
          </p:txBody>
        </p:sp>
      </p:grpSp>
    </p:spTree>
    <p:extLst>
      <p:ext uri="{BB962C8B-B14F-4D97-AF65-F5344CB8AC3E}">
        <p14:creationId xmlns:p14="http://schemas.microsoft.com/office/powerpoint/2010/main" val="11919650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E9C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9E08EC-438B-5289-CA37-55EE2769AA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ADC8D68A-496F-7F19-9A9D-A0335A9BBA97}"/>
              </a:ext>
            </a:extLst>
          </p:cNvPr>
          <p:cNvGrpSpPr/>
          <p:nvPr/>
        </p:nvGrpSpPr>
        <p:grpSpPr>
          <a:xfrm>
            <a:off x="0" y="9628168"/>
            <a:ext cx="18288000" cy="658832"/>
            <a:chOff x="0" y="0"/>
            <a:chExt cx="4816593" cy="17352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79C03594-8157-0176-0A91-9964A9D283ED}"/>
                </a:ext>
              </a:extLst>
            </p:cNvPr>
            <p:cNvSpPr/>
            <p:nvPr/>
          </p:nvSpPr>
          <p:spPr>
            <a:xfrm>
              <a:off x="0" y="0"/>
              <a:ext cx="4816592" cy="173520"/>
            </a:xfrm>
            <a:custGeom>
              <a:avLst/>
              <a:gdLst/>
              <a:ahLst/>
              <a:cxnLst/>
              <a:rect l="l" t="t" r="r" b="b"/>
              <a:pathLst>
                <a:path w="4816592" h="173520">
                  <a:moveTo>
                    <a:pt x="0" y="0"/>
                  </a:moveTo>
                  <a:lnTo>
                    <a:pt x="4816592" y="0"/>
                  </a:lnTo>
                  <a:lnTo>
                    <a:pt x="4816592" y="173520"/>
                  </a:lnTo>
                  <a:lnTo>
                    <a:pt x="0" y="173520"/>
                  </a:lnTo>
                  <a:close/>
                </a:path>
              </a:pathLst>
            </a:custGeom>
            <a:solidFill>
              <a:srgbClr val="505151"/>
            </a:solidFill>
          </p:spPr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27DF8987-255B-09D5-1357-AA3A5CB5E126}"/>
                </a:ext>
              </a:extLst>
            </p:cNvPr>
            <p:cNvSpPr txBox="1"/>
            <p:nvPr/>
          </p:nvSpPr>
          <p:spPr>
            <a:xfrm>
              <a:off x="0" y="-38100"/>
              <a:ext cx="4816593" cy="2116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F3B156F4-1621-1A53-965D-6F47A48C6B54}"/>
              </a:ext>
            </a:extLst>
          </p:cNvPr>
          <p:cNvSpPr/>
          <p:nvPr/>
        </p:nvSpPr>
        <p:spPr>
          <a:xfrm>
            <a:off x="16078200" y="0"/>
            <a:ext cx="2209800" cy="1943100"/>
          </a:xfrm>
          <a:custGeom>
            <a:avLst/>
            <a:gdLst/>
            <a:ahLst/>
            <a:cxnLst/>
            <a:rect l="l" t="t" r="r" b="b"/>
            <a:pathLst>
              <a:path w="2538856" h="2359020">
                <a:moveTo>
                  <a:pt x="0" y="0"/>
                </a:moveTo>
                <a:lnTo>
                  <a:pt x="2538856" y="0"/>
                </a:lnTo>
                <a:lnTo>
                  <a:pt x="2538856" y="2359020"/>
                </a:lnTo>
                <a:lnTo>
                  <a:pt x="0" y="23590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ACDA7D63-6D05-5D02-5C9A-B4FE01A10357}"/>
              </a:ext>
            </a:extLst>
          </p:cNvPr>
          <p:cNvSpPr/>
          <p:nvPr/>
        </p:nvSpPr>
        <p:spPr>
          <a:xfrm>
            <a:off x="16241906" y="7632999"/>
            <a:ext cx="1882388" cy="1778178"/>
          </a:xfrm>
          <a:custGeom>
            <a:avLst/>
            <a:gdLst/>
            <a:ahLst/>
            <a:cxnLst/>
            <a:rect l="l" t="t" r="r" b="b"/>
            <a:pathLst>
              <a:path w="2341233" h="2396561">
                <a:moveTo>
                  <a:pt x="0" y="0"/>
                </a:moveTo>
                <a:lnTo>
                  <a:pt x="2341234" y="0"/>
                </a:lnTo>
                <a:lnTo>
                  <a:pt x="2341234" y="2396561"/>
                </a:lnTo>
                <a:lnTo>
                  <a:pt x="0" y="23965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9550F42E-175C-E59B-E5B0-A9F543F970D4}"/>
              </a:ext>
            </a:extLst>
          </p:cNvPr>
          <p:cNvSpPr txBox="1"/>
          <p:nvPr/>
        </p:nvSpPr>
        <p:spPr>
          <a:xfrm>
            <a:off x="779308" y="466717"/>
            <a:ext cx="15146492" cy="9015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va Sans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II. Hatósági engedélyeztetéssel, dokumentumokkal kapcsolatos elvárások:</a:t>
            </a:r>
            <a:r>
              <a:rPr kumimoji="0" lang="hu-HU" sz="2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va Sans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(Felhívás 3.3. A művelet műszaki, szakmai tartalmával kapcsolatos elvárások)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1959995-0D24-9E2A-5851-B3F7D2A88037}"/>
              </a:ext>
            </a:extLst>
          </p:cNvPr>
          <p:cNvSpPr txBox="1"/>
          <p:nvPr/>
        </p:nvSpPr>
        <p:spPr>
          <a:xfrm>
            <a:off x="6193770" y="9648644"/>
            <a:ext cx="5900461" cy="5035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6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8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ugrats Sans"/>
                <a:ea typeface="Rugrats Sans"/>
                <a:cs typeface="Rugrats Sans"/>
                <a:sym typeface="Rugrats Sans"/>
              </a:rPr>
              <a:t>www.abakonyert.hu</a:t>
            </a:r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C5BC7FF6-017E-9D6F-ECD6-0BD39C2344EE}"/>
              </a:ext>
            </a:extLst>
          </p:cNvPr>
          <p:cNvGrpSpPr/>
          <p:nvPr/>
        </p:nvGrpSpPr>
        <p:grpSpPr>
          <a:xfrm>
            <a:off x="838200" y="1431694"/>
            <a:ext cx="15298892" cy="7750406"/>
            <a:chOff x="0" y="-36913"/>
            <a:chExt cx="3846340" cy="782187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F0C52A93-867E-61D8-505B-F582AD2628C0}"/>
                </a:ext>
              </a:extLst>
            </p:cNvPr>
            <p:cNvSpPr/>
            <p:nvPr/>
          </p:nvSpPr>
          <p:spPr>
            <a:xfrm>
              <a:off x="0" y="0"/>
              <a:ext cx="3846340" cy="705987"/>
            </a:xfrm>
            <a:custGeom>
              <a:avLst/>
              <a:gdLst/>
              <a:ahLst/>
              <a:cxnLst/>
              <a:rect l="l" t="t" r="r" b="b"/>
              <a:pathLst>
                <a:path w="3846340" h="705987">
                  <a:moveTo>
                    <a:pt x="27036" y="0"/>
                  </a:moveTo>
                  <a:lnTo>
                    <a:pt x="3819303" y="0"/>
                  </a:lnTo>
                  <a:cubicBezTo>
                    <a:pt x="3834235" y="0"/>
                    <a:pt x="3846340" y="12104"/>
                    <a:pt x="3846340" y="27036"/>
                  </a:cubicBezTo>
                  <a:lnTo>
                    <a:pt x="3846340" y="678951"/>
                  </a:lnTo>
                  <a:cubicBezTo>
                    <a:pt x="3846340" y="686121"/>
                    <a:pt x="3843491" y="692998"/>
                    <a:pt x="3838421" y="698068"/>
                  </a:cubicBezTo>
                  <a:cubicBezTo>
                    <a:pt x="3833351" y="703138"/>
                    <a:pt x="3826474" y="705987"/>
                    <a:pt x="3819303" y="705987"/>
                  </a:cubicBezTo>
                  <a:lnTo>
                    <a:pt x="27036" y="705987"/>
                  </a:lnTo>
                  <a:cubicBezTo>
                    <a:pt x="12104" y="705987"/>
                    <a:pt x="0" y="693882"/>
                    <a:pt x="0" y="678951"/>
                  </a:cubicBezTo>
                  <a:lnTo>
                    <a:pt x="0" y="27036"/>
                  </a:lnTo>
                  <a:cubicBezTo>
                    <a:pt x="0" y="12104"/>
                    <a:pt x="12104" y="0"/>
                    <a:pt x="27036" y="0"/>
                  </a:cubicBezTo>
                  <a:close/>
                </a:path>
              </a:pathLst>
            </a:custGeom>
            <a:solidFill>
              <a:srgbClr val="4C683F"/>
            </a:solidFill>
          </p:spPr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27145067-E98D-F870-25B6-6EA95287E949}"/>
                </a:ext>
              </a:extLst>
            </p:cNvPr>
            <p:cNvSpPr txBox="1"/>
            <p:nvPr/>
          </p:nvSpPr>
          <p:spPr>
            <a:xfrm>
              <a:off x="0" y="-36913"/>
              <a:ext cx="3846340" cy="782187"/>
            </a:xfrm>
            <a:prstGeom prst="rect">
              <a:avLst/>
            </a:prstGeom>
          </p:spPr>
          <p:txBody>
            <a:bodyPr lIns="88900" tIns="88900" rIns="88900" bIns="88900" rtlCol="0" anchor="ctr"/>
            <a:lstStyle/>
            <a:p>
              <a:pPr algn="just">
                <a:spcBef>
                  <a:spcPts val="1800"/>
                </a:spcBef>
              </a:pPr>
              <a:r>
                <a:rPr lang="hu-HU" sz="2200" dirty="0">
                  <a:solidFill>
                    <a:schemeClr val="bg1"/>
                  </a:solidFill>
                  <a:latin typeface="Canva Sans" panose="020B0604020202020204" charset="0"/>
                </a:rPr>
                <a:t>6. </a:t>
              </a:r>
              <a:r>
                <a:rPr lang="hu-HU" sz="2200" b="1" dirty="0">
                  <a:solidFill>
                    <a:schemeClr val="bg1"/>
                  </a:solidFill>
                  <a:latin typeface="Canva Sans" panose="020B0604020202020204" charset="0"/>
                </a:rPr>
                <a:t>Csak szereléssel járó technológiák beszerzése, csak szereléssel járó fejlesztések esetén</a:t>
              </a:r>
              <a:r>
                <a:rPr lang="hu-HU" sz="2200" dirty="0">
                  <a:solidFill>
                    <a:schemeClr val="bg1"/>
                  </a:solidFill>
                  <a:latin typeface="Canva Sans" panose="020B0604020202020204" charset="0"/>
                </a:rPr>
                <a:t> (például: lámpacsere) elegendő a</a:t>
              </a:r>
              <a:r>
                <a:rPr lang="hu-HU" sz="2200" dirty="0">
                  <a:latin typeface="Canva Sans" panose="020B0604020202020204" charset="0"/>
                </a:rPr>
                <a:t> </a:t>
              </a:r>
              <a:r>
                <a:rPr lang="hu-HU" sz="2200" u="sng" dirty="0">
                  <a:solidFill>
                    <a:srgbClr val="FFFF00"/>
                  </a:solidFill>
                  <a:latin typeface="Canva Sans" panose="020B0604020202020204" charset="0"/>
                </a:rPr>
                <a:t>technológiai leírás és a megvalósítási helyet ábrázoló helyszínrajz, valamint vázrajz benyújtása</a:t>
              </a:r>
              <a:r>
                <a:rPr lang="hu-HU" sz="2200" dirty="0">
                  <a:latin typeface="Canva Sans" panose="020B0604020202020204" charset="0"/>
                </a:rPr>
                <a:t>, </a:t>
              </a:r>
              <a:r>
                <a:rPr lang="hu-HU" sz="2200" dirty="0">
                  <a:solidFill>
                    <a:schemeClr val="bg1"/>
                  </a:solidFill>
                  <a:latin typeface="Canva Sans" panose="020B0604020202020204" charset="0"/>
                </a:rPr>
                <a:t>építészeti-műszaki tervdokumentáció benyújtására nincs szükség. Adott technológia vagy fejlesztés esetében - amennyiben a technológiai leírás nem tartalmazza - </a:t>
              </a:r>
              <a:r>
                <a:rPr lang="hu-HU" sz="2200" u="sng" dirty="0">
                  <a:solidFill>
                    <a:srgbClr val="FFFF00"/>
                  </a:solidFill>
                  <a:latin typeface="Canva Sans" panose="020B0604020202020204" charset="0"/>
                </a:rPr>
                <a:t>tervezői, kivitelezői vagy forgalmazói nyilatkozatot</a:t>
              </a:r>
              <a:r>
                <a:rPr lang="hu-HU" sz="2200" dirty="0">
                  <a:solidFill>
                    <a:srgbClr val="FFFF00"/>
                  </a:solidFill>
                  <a:latin typeface="Canva Sans" panose="020B0604020202020204" charset="0"/>
                </a:rPr>
                <a:t> </a:t>
              </a:r>
              <a:r>
                <a:rPr lang="hu-HU" sz="2200" dirty="0">
                  <a:solidFill>
                    <a:schemeClr val="bg1"/>
                  </a:solidFill>
                  <a:latin typeface="Canva Sans" panose="020B0604020202020204" charset="0"/>
                </a:rPr>
                <a:t>kell arról benyújtani, hogy az adott tevékenység megvalósítása csak szereléssel jár, építési elemeket nem tartalmaz. </a:t>
              </a:r>
            </a:p>
            <a:p>
              <a:pPr algn="just">
                <a:spcBef>
                  <a:spcPts val="1800"/>
                </a:spcBef>
              </a:pPr>
              <a:r>
                <a:rPr lang="hu-HU" sz="2200" dirty="0">
                  <a:solidFill>
                    <a:schemeClr val="bg1"/>
                  </a:solidFill>
                  <a:latin typeface="Canva Sans" panose="020B0604020202020204" charset="0"/>
                </a:rPr>
                <a:t>7. </a:t>
              </a:r>
              <a:r>
                <a:rPr lang="hu-HU" sz="2200" b="1" dirty="0">
                  <a:solidFill>
                    <a:schemeClr val="bg1"/>
                  </a:solidFill>
                  <a:latin typeface="Canva Sans" panose="020B0604020202020204" charset="0"/>
                </a:rPr>
                <a:t>Csak szereléssel járó technológiák beszerzése esetén</a:t>
              </a:r>
              <a:r>
                <a:rPr lang="hu-HU" sz="2200" dirty="0">
                  <a:solidFill>
                    <a:schemeClr val="bg1"/>
                  </a:solidFill>
                  <a:latin typeface="Canva Sans" panose="020B0604020202020204" charset="0"/>
                </a:rPr>
                <a:t> </a:t>
              </a:r>
              <a:r>
                <a:rPr lang="hu-HU" sz="2200" dirty="0">
                  <a:solidFill>
                    <a:srgbClr val="FFFF00"/>
                  </a:solidFill>
                  <a:latin typeface="Canva Sans" panose="020B0604020202020204" charset="0"/>
                </a:rPr>
                <a:t>nem szükséges </a:t>
              </a:r>
              <a:r>
                <a:rPr lang="hu-HU" sz="2200" dirty="0">
                  <a:solidFill>
                    <a:schemeClr val="bg1"/>
                  </a:solidFill>
                  <a:latin typeface="Canva Sans" panose="020B0604020202020204" charset="0"/>
                </a:rPr>
                <a:t>építési napló és felmérési napló vezetése, illetve műszaki ellenőr alkalmazása. </a:t>
              </a:r>
            </a:p>
            <a:p>
              <a:pPr algn="just">
                <a:spcBef>
                  <a:spcPts val="1800"/>
                </a:spcBef>
              </a:pPr>
              <a:r>
                <a:rPr lang="hu-HU" sz="2200" dirty="0">
                  <a:solidFill>
                    <a:schemeClr val="bg1"/>
                  </a:solidFill>
                  <a:latin typeface="Canva Sans" panose="020B0604020202020204" charset="0"/>
                </a:rPr>
                <a:t>8. Hálózatra termelő, valamint vissz-wattos </a:t>
              </a:r>
              <a:r>
                <a:rPr lang="hu-HU" sz="2200" b="1" dirty="0">
                  <a:solidFill>
                    <a:schemeClr val="bg1"/>
                  </a:solidFill>
                  <a:latin typeface="Canva Sans" panose="020B0604020202020204" charset="0"/>
                </a:rPr>
                <a:t>napelemes művelet</a:t>
              </a:r>
              <a:r>
                <a:rPr lang="hu-HU" sz="2200" dirty="0">
                  <a:solidFill>
                    <a:schemeClr val="bg1"/>
                  </a:solidFill>
                  <a:latin typeface="Canva Sans" panose="020B0604020202020204" charset="0"/>
                </a:rPr>
                <a:t> esetén a szolgáltató felé benyújtott és a szolgáltató által visszaigazolt </a:t>
              </a:r>
              <a:r>
                <a:rPr lang="hu-HU" sz="2200" u="sng" dirty="0">
                  <a:solidFill>
                    <a:srgbClr val="FFFF00"/>
                  </a:solidFill>
                  <a:latin typeface="Canva Sans" panose="020B0604020202020204" charset="0"/>
                </a:rPr>
                <a:t>igénybejelentőt</a:t>
              </a:r>
              <a:r>
                <a:rPr lang="hu-HU" sz="2200" dirty="0">
                  <a:solidFill>
                    <a:schemeClr val="bg1"/>
                  </a:solidFill>
                  <a:latin typeface="Canva Sans" panose="020B0604020202020204" charset="0"/>
                </a:rPr>
                <a:t>, vagy a szolgáltató által kibocsátott </a:t>
              </a:r>
              <a:r>
                <a:rPr lang="hu-HU" sz="2200" u="sng" dirty="0">
                  <a:solidFill>
                    <a:srgbClr val="FFFF00"/>
                  </a:solidFill>
                  <a:latin typeface="Canva Sans" panose="020B0604020202020204" charset="0"/>
                </a:rPr>
                <a:t>"Pályázati igazolás HMKE létesítéséhez" tárgyú dokumentumot</a:t>
              </a:r>
              <a:r>
                <a:rPr lang="hu-HU" sz="2200" dirty="0">
                  <a:latin typeface="Canva Sans" panose="020B0604020202020204" charset="0"/>
                </a:rPr>
                <a:t> </a:t>
              </a:r>
              <a:r>
                <a:rPr lang="hu-HU" sz="2200" dirty="0">
                  <a:solidFill>
                    <a:schemeClr val="bg1"/>
                  </a:solidFill>
                  <a:latin typeface="Canva Sans" panose="020B0604020202020204" charset="0"/>
                </a:rPr>
                <a:t>a </a:t>
              </a:r>
              <a:r>
                <a:rPr lang="hu-HU" sz="2200" i="1" u="sng" dirty="0">
                  <a:solidFill>
                    <a:schemeClr val="bg1"/>
                  </a:solidFill>
                  <a:latin typeface="Canva Sans" panose="020B0604020202020204" charset="0"/>
                </a:rPr>
                <a:t>támogatási kérelem mellékleteként </a:t>
              </a:r>
              <a:r>
                <a:rPr lang="hu-HU" sz="2200" dirty="0">
                  <a:solidFill>
                    <a:schemeClr val="bg1"/>
                  </a:solidFill>
                  <a:latin typeface="Canva Sans" panose="020B0604020202020204" charset="0"/>
                </a:rPr>
                <a:t>be kell nyújtani, melynek dátuma legkésőbb a támogatási kérelemmel kapcsolatos hiánypótlás benyújtásának dátuma lehet. A napelemes rendszer létesítésével kapcsolatos </a:t>
              </a:r>
              <a:r>
                <a:rPr lang="hu-HU" sz="2200" i="1" u="sng" dirty="0">
                  <a:solidFill>
                    <a:schemeClr val="bg1"/>
                  </a:solidFill>
                  <a:latin typeface="Canva Sans" panose="020B0604020202020204" charset="0"/>
                </a:rPr>
                <a:t>első kifizetés feltétele</a:t>
              </a:r>
              <a:r>
                <a:rPr lang="hu-HU" sz="2200" dirty="0">
                  <a:solidFill>
                    <a:schemeClr val="bg1"/>
                  </a:solidFill>
                  <a:latin typeface="Canva Sans" panose="020B0604020202020204" charset="0"/>
                </a:rPr>
                <a:t> a hálózati engedélyes által jóváhagyott </a:t>
              </a:r>
              <a:r>
                <a:rPr lang="hu-HU" sz="2200" u="sng" dirty="0">
                  <a:solidFill>
                    <a:srgbClr val="FFFF00"/>
                  </a:solidFill>
                  <a:latin typeface="Canva Sans" panose="020B0604020202020204" charset="0"/>
                </a:rPr>
                <a:t>csatlakozási dokumentáció</a:t>
              </a:r>
              <a:r>
                <a:rPr lang="hu-HU" sz="2200" dirty="0">
                  <a:solidFill>
                    <a:schemeClr val="bg1"/>
                  </a:solidFill>
                  <a:latin typeface="Canva Sans" panose="020B0604020202020204" charset="0"/>
                </a:rPr>
                <a:t>, amelyet az első napelemes rendszer létesítésével kapcsolatos kifizetési kérelemhez be kell nyújtani. A </a:t>
              </a:r>
              <a:r>
                <a:rPr lang="hu-HU" sz="2200" i="1" u="sng" dirty="0">
                  <a:solidFill>
                    <a:schemeClr val="bg1"/>
                  </a:solidFill>
                  <a:latin typeface="Canva Sans" panose="020B0604020202020204" charset="0"/>
                </a:rPr>
                <a:t>záró kifizetés feltétele </a:t>
              </a:r>
              <a:r>
                <a:rPr lang="hu-HU" sz="2200" dirty="0">
                  <a:solidFill>
                    <a:schemeClr val="bg1"/>
                  </a:solidFill>
                  <a:latin typeface="Canva Sans" panose="020B0604020202020204" charset="0"/>
                </a:rPr>
                <a:t>a hálózati engedélyessel kötött</a:t>
              </a:r>
              <a:r>
                <a:rPr lang="hu-HU" sz="2200" dirty="0">
                  <a:latin typeface="Canva Sans" panose="020B0604020202020204" charset="0"/>
                </a:rPr>
                <a:t> </a:t>
              </a:r>
              <a:r>
                <a:rPr lang="hu-HU" sz="2200" u="sng" dirty="0">
                  <a:solidFill>
                    <a:srgbClr val="FFFF00"/>
                  </a:solidFill>
                  <a:latin typeface="Canva Sans" panose="020B0604020202020204" charset="0"/>
                </a:rPr>
                <a:t>hálózathasználati szerződés megléte</a:t>
              </a:r>
              <a:r>
                <a:rPr lang="hu-HU" sz="2200" dirty="0">
                  <a:solidFill>
                    <a:schemeClr val="bg1"/>
                  </a:solidFill>
                  <a:latin typeface="Canva Sans" panose="020B0604020202020204" charset="0"/>
                </a:rPr>
                <a:t>, amelyet a záró kifizetési kérelemhez be kell nyújtani.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726961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E9C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8DED09-3BC3-5006-5A02-715CDAB773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38447834-1DB6-23C8-D1CF-FFDB750CB669}"/>
              </a:ext>
            </a:extLst>
          </p:cNvPr>
          <p:cNvGrpSpPr/>
          <p:nvPr/>
        </p:nvGrpSpPr>
        <p:grpSpPr>
          <a:xfrm>
            <a:off x="0" y="9628168"/>
            <a:ext cx="18288000" cy="658832"/>
            <a:chOff x="0" y="0"/>
            <a:chExt cx="4816593" cy="17352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CC38252D-C174-7ABF-B419-0C1361B16283}"/>
                </a:ext>
              </a:extLst>
            </p:cNvPr>
            <p:cNvSpPr/>
            <p:nvPr/>
          </p:nvSpPr>
          <p:spPr>
            <a:xfrm>
              <a:off x="0" y="0"/>
              <a:ext cx="4816592" cy="173520"/>
            </a:xfrm>
            <a:custGeom>
              <a:avLst/>
              <a:gdLst/>
              <a:ahLst/>
              <a:cxnLst/>
              <a:rect l="l" t="t" r="r" b="b"/>
              <a:pathLst>
                <a:path w="4816592" h="173520">
                  <a:moveTo>
                    <a:pt x="0" y="0"/>
                  </a:moveTo>
                  <a:lnTo>
                    <a:pt x="4816592" y="0"/>
                  </a:lnTo>
                  <a:lnTo>
                    <a:pt x="4816592" y="173520"/>
                  </a:lnTo>
                  <a:lnTo>
                    <a:pt x="0" y="173520"/>
                  </a:lnTo>
                  <a:close/>
                </a:path>
              </a:pathLst>
            </a:custGeom>
            <a:solidFill>
              <a:srgbClr val="505151"/>
            </a:solidFill>
          </p:spPr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AD54EA7B-2F03-81DF-CD2C-39D964CD4AD1}"/>
                </a:ext>
              </a:extLst>
            </p:cNvPr>
            <p:cNvSpPr txBox="1"/>
            <p:nvPr/>
          </p:nvSpPr>
          <p:spPr>
            <a:xfrm>
              <a:off x="0" y="-38100"/>
              <a:ext cx="4816593" cy="2116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191C7796-017F-78E5-D1AE-B6AB9EEFE314}"/>
              </a:ext>
            </a:extLst>
          </p:cNvPr>
          <p:cNvSpPr/>
          <p:nvPr/>
        </p:nvSpPr>
        <p:spPr>
          <a:xfrm>
            <a:off x="16078200" y="0"/>
            <a:ext cx="2209800" cy="1943100"/>
          </a:xfrm>
          <a:custGeom>
            <a:avLst/>
            <a:gdLst/>
            <a:ahLst/>
            <a:cxnLst/>
            <a:rect l="l" t="t" r="r" b="b"/>
            <a:pathLst>
              <a:path w="2538856" h="2359020">
                <a:moveTo>
                  <a:pt x="0" y="0"/>
                </a:moveTo>
                <a:lnTo>
                  <a:pt x="2538856" y="0"/>
                </a:lnTo>
                <a:lnTo>
                  <a:pt x="2538856" y="2359020"/>
                </a:lnTo>
                <a:lnTo>
                  <a:pt x="0" y="23590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B250A1E5-395C-89D1-1E8A-C41F44C8B22F}"/>
              </a:ext>
            </a:extLst>
          </p:cNvPr>
          <p:cNvSpPr/>
          <p:nvPr/>
        </p:nvSpPr>
        <p:spPr>
          <a:xfrm>
            <a:off x="16241906" y="7632999"/>
            <a:ext cx="1882388" cy="1778178"/>
          </a:xfrm>
          <a:custGeom>
            <a:avLst/>
            <a:gdLst/>
            <a:ahLst/>
            <a:cxnLst/>
            <a:rect l="l" t="t" r="r" b="b"/>
            <a:pathLst>
              <a:path w="2341233" h="2396561">
                <a:moveTo>
                  <a:pt x="0" y="0"/>
                </a:moveTo>
                <a:lnTo>
                  <a:pt x="2341234" y="0"/>
                </a:lnTo>
                <a:lnTo>
                  <a:pt x="2341234" y="2396561"/>
                </a:lnTo>
                <a:lnTo>
                  <a:pt x="0" y="23965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E35F239E-7CD9-1F52-1A34-82C4B750E450}"/>
              </a:ext>
            </a:extLst>
          </p:cNvPr>
          <p:cNvSpPr txBox="1"/>
          <p:nvPr/>
        </p:nvSpPr>
        <p:spPr>
          <a:xfrm>
            <a:off x="779308" y="466717"/>
            <a:ext cx="15146492" cy="9015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va Sans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II. Hatósági engedélyeztetéssel, dokumentumokkal kapcsolatos elvárások:</a:t>
            </a:r>
            <a:r>
              <a:rPr kumimoji="0" lang="hu-HU" sz="2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va Sans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(Felhívás 3.3. A művelet műszaki, szakmai tartalmával kapcsolatos elvárások)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85C5E8F-A1F3-AABD-D1D7-2C5C31651D19}"/>
              </a:ext>
            </a:extLst>
          </p:cNvPr>
          <p:cNvSpPr txBox="1"/>
          <p:nvPr/>
        </p:nvSpPr>
        <p:spPr>
          <a:xfrm>
            <a:off x="6193770" y="9648644"/>
            <a:ext cx="5900461" cy="5035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6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8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ugrats Sans"/>
                <a:ea typeface="Rugrats Sans"/>
                <a:cs typeface="Rugrats Sans"/>
                <a:sym typeface="Rugrats Sans"/>
              </a:rPr>
              <a:t>www.abakonyert.hu</a:t>
            </a:r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716B3AB9-0F92-EB7F-B786-19F994F53482}"/>
              </a:ext>
            </a:extLst>
          </p:cNvPr>
          <p:cNvGrpSpPr/>
          <p:nvPr/>
        </p:nvGrpSpPr>
        <p:grpSpPr>
          <a:xfrm>
            <a:off x="779308" y="2265048"/>
            <a:ext cx="15462598" cy="5046002"/>
            <a:chOff x="0" y="0"/>
            <a:chExt cx="3846340" cy="705987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B73FBCBB-7DA6-6341-185C-34743938FD2D}"/>
                </a:ext>
              </a:extLst>
            </p:cNvPr>
            <p:cNvSpPr/>
            <p:nvPr/>
          </p:nvSpPr>
          <p:spPr>
            <a:xfrm>
              <a:off x="0" y="0"/>
              <a:ext cx="3846340" cy="705987"/>
            </a:xfrm>
            <a:custGeom>
              <a:avLst/>
              <a:gdLst/>
              <a:ahLst/>
              <a:cxnLst/>
              <a:rect l="l" t="t" r="r" b="b"/>
              <a:pathLst>
                <a:path w="3846340" h="705987">
                  <a:moveTo>
                    <a:pt x="27036" y="0"/>
                  </a:moveTo>
                  <a:lnTo>
                    <a:pt x="3819303" y="0"/>
                  </a:lnTo>
                  <a:cubicBezTo>
                    <a:pt x="3834235" y="0"/>
                    <a:pt x="3846340" y="12104"/>
                    <a:pt x="3846340" y="27036"/>
                  </a:cubicBezTo>
                  <a:lnTo>
                    <a:pt x="3846340" y="678951"/>
                  </a:lnTo>
                  <a:cubicBezTo>
                    <a:pt x="3846340" y="686121"/>
                    <a:pt x="3843491" y="692998"/>
                    <a:pt x="3838421" y="698068"/>
                  </a:cubicBezTo>
                  <a:cubicBezTo>
                    <a:pt x="3833351" y="703138"/>
                    <a:pt x="3826474" y="705987"/>
                    <a:pt x="3819303" y="705987"/>
                  </a:cubicBezTo>
                  <a:lnTo>
                    <a:pt x="27036" y="705987"/>
                  </a:lnTo>
                  <a:cubicBezTo>
                    <a:pt x="12104" y="705987"/>
                    <a:pt x="0" y="693882"/>
                    <a:pt x="0" y="678951"/>
                  </a:cubicBezTo>
                  <a:lnTo>
                    <a:pt x="0" y="27036"/>
                  </a:lnTo>
                  <a:cubicBezTo>
                    <a:pt x="0" y="12104"/>
                    <a:pt x="12104" y="0"/>
                    <a:pt x="27036" y="0"/>
                  </a:cubicBezTo>
                  <a:close/>
                </a:path>
              </a:pathLst>
            </a:custGeom>
            <a:solidFill>
              <a:srgbClr val="4C683F"/>
            </a:solidFill>
          </p:spPr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7C74E062-48A5-DDE9-F08D-0EECEAA8E5F1}"/>
                </a:ext>
              </a:extLst>
            </p:cNvPr>
            <p:cNvSpPr txBox="1"/>
            <p:nvPr/>
          </p:nvSpPr>
          <p:spPr>
            <a:xfrm>
              <a:off x="0" y="80419"/>
              <a:ext cx="3846340" cy="592150"/>
            </a:xfrm>
            <a:prstGeom prst="rect">
              <a:avLst/>
            </a:prstGeom>
          </p:spPr>
          <p:txBody>
            <a:bodyPr lIns="88900" tIns="88900" rIns="88900" bIns="88900" rtlCol="0" anchor="ctr"/>
            <a:lstStyle/>
            <a:p>
              <a:pPr algn="just"/>
              <a:r>
                <a:rPr lang="hu-HU" sz="2400" dirty="0">
                  <a:solidFill>
                    <a:schemeClr val="bg1"/>
                  </a:solidFill>
                  <a:latin typeface="Canva Sans" panose="020B0604020202020204" charset="0"/>
                </a:rPr>
                <a:t>9. </a:t>
              </a:r>
              <a:r>
                <a:rPr lang="hu-HU" sz="2400" b="1" dirty="0">
                  <a:solidFill>
                    <a:schemeClr val="bg1"/>
                  </a:solidFill>
                  <a:latin typeface="Canva Sans" panose="020B0604020202020204" charset="0"/>
                </a:rPr>
                <a:t>Az energiafelhasználás csökkentését célzó tevékenységek esetén </a:t>
              </a:r>
              <a:r>
                <a:rPr lang="hu-HU" sz="2400" dirty="0">
                  <a:solidFill>
                    <a:schemeClr val="bg1"/>
                  </a:solidFill>
                  <a:latin typeface="Canva Sans" panose="020B0604020202020204" charset="0"/>
                </a:rPr>
                <a:t>(épület korszerűsítése) elvárás az </a:t>
              </a:r>
              <a:r>
                <a:rPr lang="hu-HU" sz="2400" u="sng" dirty="0">
                  <a:solidFill>
                    <a:srgbClr val="FFFF00"/>
                  </a:solidFill>
                  <a:latin typeface="Canva Sans" panose="020B0604020202020204" charset="0"/>
                </a:rPr>
                <a:t>energiahatékonyság javulás teljesítése</a:t>
              </a:r>
              <a:r>
                <a:rPr lang="hu-HU" sz="2400" dirty="0">
                  <a:solidFill>
                    <a:schemeClr val="bg1"/>
                  </a:solidFill>
                  <a:latin typeface="Canva Sans" panose="020B0604020202020204" charset="0"/>
                </a:rPr>
                <a:t>, amelyet az alábbiak szerint szükséges igazolni. Az épületek energetikai jellemzőinek tanúsításáról szóló 176/2008. (VI. 30.) Korm. rendelet (a továbbiakban: 176/2008. (VI. 30.) Korm. rendelet) hatálya alá tartozó épületek energetikai-korszerűsítése esetén a </a:t>
              </a:r>
              <a:r>
                <a:rPr lang="hu-HU" sz="2400" u="sng" dirty="0">
                  <a:solidFill>
                    <a:srgbClr val="FFFF00"/>
                  </a:solidFill>
                  <a:latin typeface="Canva Sans" panose="020B0604020202020204" charset="0"/>
                </a:rPr>
                <a:t>meglévő állapotra energetikai tanúsítványt </a:t>
              </a:r>
              <a:r>
                <a:rPr lang="hu-HU" sz="2400" dirty="0">
                  <a:solidFill>
                    <a:schemeClr val="bg1"/>
                  </a:solidFill>
                  <a:latin typeface="Canva Sans" panose="020B0604020202020204" charset="0"/>
                </a:rPr>
                <a:t>kell kiállíttatni, valamint a </a:t>
              </a:r>
              <a:r>
                <a:rPr lang="hu-HU" sz="2400" u="sng" dirty="0">
                  <a:solidFill>
                    <a:srgbClr val="FFFF00"/>
                  </a:solidFill>
                  <a:latin typeface="Canva Sans" panose="020B0604020202020204" charset="0"/>
                </a:rPr>
                <a:t>tervezett állapotra </a:t>
              </a:r>
              <a:r>
                <a:rPr lang="hu-HU" sz="2400" dirty="0">
                  <a:solidFill>
                    <a:schemeClr val="bg1"/>
                  </a:solidFill>
                  <a:latin typeface="Canva Sans" panose="020B0604020202020204" charset="0"/>
                </a:rPr>
                <a:t>vonatkozóan 9/2023. (V.25.) ÉKM rendelet (a továbbiakban: ÉKM rendelet) szerinti </a:t>
              </a:r>
              <a:r>
                <a:rPr lang="hu-HU" sz="2400" u="sng" dirty="0">
                  <a:solidFill>
                    <a:srgbClr val="FFFF00"/>
                  </a:solidFill>
                  <a:latin typeface="Canva Sans" panose="020B0604020202020204" charset="0"/>
                </a:rPr>
                <a:t>számításokat kell készíteni</a:t>
              </a:r>
              <a:r>
                <a:rPr lang="hu-HU" sz="2400" dirty="0">
                  <a:solidFill>
                    <a:schemeClr val="bg1"/>
                  </a:solidFill>
                  <a:latin typeface="Canva Sans" panose="020B0604020202020204" charset="0"/>
                </a:rPr>
                <a:t>, és azokat a </a:t>
              </a:r>
              <a:r>
                <a:rPr lang="hu-HU" sz="2400" i="1" u="sng" dirty="0">
                  <a:solidFill>
                    <a:schemeClr val="bg1"/>
                  </a:solidFill>
                  <a:latin typeface="Canva Sans" panose="020B0604020202020204" charset="0"/>
                </a:rPr>
                <a:t>támogatási kérelemhez</a:t>
              </a:r>
              <a:r>
                <a:rPr lang="hu-HU" sz="2400" dirty="0">
                  <a:solidFill>
                    <a:schemeClr val="bg1"/>
                  </a:solidFill>
                  <a:latin typeface="Canva Sans" panose="020B0604020202020204" charset="0"/>
                </a:rPr>
                <a:t> csatolni szükséges. A számításokat alátámasztó munkarészben meg kell határozni a felújításra irányuló javaslatok energetikai minőségét és az azokkal elért energia-megtakarítást az összesített energetikai mutatóban. A korszerűsítéssel érintett szerkezetnek és az ÉKM rendelet szerinti jelentős felújítás esetén az egész épületnek meg kell felelnie az ÉKM rendelet 1. mellékletében meghatározott általános követelményeknek. A művelet fizikai befejezését követően ugyancsak szükséges elkészíttetni, illetve a </a:t>
              </a:r>
              <a:r>
                <a:rPr lang="hu-HU" sz="2400" i="1" u="sng" dirty="0">
                  <a:solidFill>
                    <a:schemeClr val="bg1"/>
                  </a:solidFill>
                  <a:latin typeface="Canva Sans" panose="020B0604020202020204" charset="0"/>
                </a:rPr>
                <a:t>záró kifizetési kérelemhez </a:t>
              </a:r>
              <a:r>
                <a:rPr lang="hu-HU" sz="2400" dirty="0">
                  <a:solidFill>
                    <a:schemeClr val="bg1"/>
                  </a:solidFill>
                  <a:latin typeface="Canva Sans" panose="020B0604020202020204" charset="0"/>
                </a:rPr>
                <a:t>benyújtani az </a:t>
              </a:r>
              <a:r>
                <a:rPr lang="hu-HU" sz="2400" u="sng" dirty="0">
                  <a:solidFill>
                    <a:srgbClr val="FFFF00"/>
                  </a:solidFill>
                  <a:latin typeface="Canva Sans" panose="020B0604020202020204" charset="0"/>
                </a:rPr>
                <a:t>épületenergetikai tanúsítványt</a:t>
              </a:r>
              <a:r>
                <a:rPr lang="hu-HU" sz="2400" dirty="0">
                  <a:solidFill>
                    <a:schemeClr val="bg1"/>
                  </a:solidFill>
                  <a:latin typeface="Canva Sans" panose="020B0604020202020204" charset="0"/>
                </a:rPr>
                <a:t>, illetve a </a:t>
              </a:r>
              <a:r>
                <a:rPr lang="hu-HU" sz="2400" u="sng" dirty="0">
                  <a:solidFill>
                    <a:srgbClr val="FFFF00"/>
                  </a:solidFill>
                  <a:latin typeface="Canva Sans" panose="020B0604020202020204" charset="0"/>
                </a:rPr>
                <a:t>fentiek szerinti számításokat</a:t>
              </a:r>
              <a:r>
                <a:rPr lang="hu-HU" sz="2400" dirty="0"/>
                <a:t>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81266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E9C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280C1B-A782-AE24-9EE9-28D176B19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6350F7C9-7941-6435-4155-51DC965D8758}"/>
              </a:ext>
            </a:extLst>
          </p:cNvPr>
          <p:cNvGrpSpPr/>
          <p:nvPr/>
        </p:nvGrpSpPr>
        <p:grpSpPr>
          <a:xfrm>
            <a:off x="0" y="9628168"/>
            <a:ext cx="18288000" cy="658832"/>
            <a:chOff x="0" y="0"/>
            <a:chExt cx="4816593" cy="17352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91BAA899-BED8-52C4-A72E-35EEE1A3D8E0}"/>
                </a:ext>
              </a:extLst>
            </p:cNvPr>
            <p:cNvSpPr/>
            <p:nvPr/>
          </p:nvSpPr>
          <p:spPr>
            <a:xfrm>
              <a:off x="0" y="0"/>
              <a:ext cx="4816592" cy="173520"/>
            </a:xfrm>
            <a:custGeom>
              <a:avLst/>
              <a:gdLst/>
              <a:ahLst/>
              <a:cxnLst/>
              <a:rect l="l" t="t" r="r" b="b"/>
              <a:pathLst>
                <a:path w="4816592" h="173520">
                  <a:moveTo>
                    <a:pt x="0" y="0"/>
                  </a:moveTo>
                  <a:lnTo>
                    <a:pt x="4816592" y="0"/>
                  </a:lnTo>
                  <a:lnTo>
                    <a:pt x="4816592" y="173520"/>
                  </a:lnTo>
                  <a:lnTo>
                    <a:pt x="0" y="173520"/>
                  </a:lnTo>
                  <a:close/>
                </a:path>
              </a:pathLst>
            </a:custGeom>
            <a:solidFill>
              <a:srgbClr val="505151"/>
            </a:solidFill>
          </p:spPr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5E2A6EF4-4304-6135-6FD8-DC17CB283D92}"/>
                </a:ext>
              </a:extLst>
            </p:cNvPr>
            <p:cNvSpPr txBox="1"/>
            <p:nvPr/>
          </p:nvSpPr>
          <p:spPr>
            <a:xfrm>
              <a:off x="0" y="-38100"/>
              <a:ext cx="4816593" cy="2116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8233F567-0A37-F7D3-E224-F824DBD3C9F8}"/>
              </a:ext>
            </a:extLst>
          </p:cNvPr>
          <p:cNvSpPr/>
          <p:nvPr/>
        </p:nvSpPr>
        <p:spPr>
          <a:xfrm>
            <a:off x="16078200" y="0"/>
            <a:ext cx="2209800" cy="1943100"/>
          </a:xfrm>
          <a:custGeom>
            <a:avLst/>
            <a:gdLst/>
            <a:ahLst/>
            <a:cxnLst/>
            <a:rect l="l" t="t" r="r" b="b"/>
            <a:pathLst>
              <a:path w="2538856" h="2359020">
                <a:moveTo>
                  <a:pt x="0" y="0"/>
                </a:moveTo>
                <a:lnTo>
                  <a:pt x="2538856" y="0"/>
                </a:lnTo>
                <a:lnTo>
                  <a:pt x="2538856" y="2359020"/>
                </a:lnTo>
                <a:lnTo>
                  <a:pt x="0" y="23590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98664158-4D70-108E-CF81-474730AC0ACA}"/>
              </a:ext>
            </a:extLst>
          </p:cNvPr>
          <p:cNvSpPr/>
          <p:nvPr/>
        </p:nvSpPr>
        <p:spPr>
          <a:xfrm>
            <a:off x="16241906" y="7632999"/>
            <a:ext cx="1882388" cy="1778178"/>
          </a:xfrm>
          <a:custGeom>
            <a:avLst/>
            <a:gdLst/>
            <a:ahLst/>
            <a:cxnLst/>
            <a:rect l="l" t="t" r="r" b="b"/>
            <a:pathLst>
              <a:path w="2341233" h="2396561">
                <a:moveTo>
                  <a:pt x="0" y="0"/>
                </a:moveTo>
                <a:lnTo>
                  <a:pt x="2341234" y="0"/>
                </a:lnTo>
                <a:lnTo>
                  <a:pt x="2341234" y="2396561"/>
                </a:lnTo>
                <a:lnTo>
                  <a:pt x="0" y="23965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81D7AE8D-A57A-32AC-72BE-DEAB11CDEF48}"/>
              </a:ext>
            </a:extLst>
          </p:cNvPr>
          <p:cNvSpPr txBox="1"/>
          <p:nvPr/>
        </p:nvSpPr>
        <p:spPr>
          <a:xfrm>
            <a:off x="779308" y="466717"/>
            <a:ext cx="15146492" cy="9015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2800" b="1" dirty="0">
                <a:latin typeface="Canva Sans" panose="020B0604020202020204" charset="0"/>
              </a:rPr>
              <a:t>III. A műveletek tervezésével, megvalósításával kapcsolatos elvárások</a:t>
            </a:r>
            <a:r>
              <a:rPr kumimoji="0" lang="hu-HU" sz="2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va Sans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kumimoji="0" lang="hu-HU" sz="2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va Sans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(Felhívás 3.3. A művelet műszaki, szakmai tartalmával kapcsolatos elvárások)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C4898DFA-461D-E2BD-A67A-F378BEFF461B}"/>
              </a:ext>
            </a:extLst>
          </p:cNvPr>
          <p:cNvSpPr txBox="1"/>
          <p:nvPr/>
        </p:nvSpPr>
        <p:spPr>
          <a:xfrm>
            <a:off x="6193770" y="9648644"/>
            <a:ext cx="5900461" cy="5035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6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8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ugrats Sans"/>
                <a:ea typeface="Rugrats Sans"/>
                <a:cs typeface="Rugrats Sans"/>
                <a:sym typeface="Rugrats Sans"/>
              </a:rPr>
              <a:t>www.abakonyert.hu</a:t>
            </a:r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1FBB4395-B78E-DFB7-D299-F1F6E5BDD10D}"/>
              </a:ext>
            </a:extLst>
          </p:cNvPr>
          <p:cNvGrpSpPr/>
          <p:nvPr/>
        </p:nvGrpSpPr>
        <p:grpSpPr>
          <a:xfrm>
            <a:off x="782937" y="1609282"/>
            <a:ext cx="15306151" cy="8302619"/>
            <a:chOff x="6385" y="40117"/>
            <a:chExt cx="3848165" cy="766689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63879DD5-B765-D8FB-5486-3C34923FB0E4}"/>
                </a:ext>
              </a:extLst>
            </p:cNvPr>
            <p:cNvSpPr/>
            <p:nvPr/>
          </p:nvSpPr>
          <p:spPr>
            <a:xfrm>
              <a:off x="6385" y="40117"/>
              <a:ext cx="3846340" cy="705987"/>
            </a:xfrm>
            <a:custGeom>
              <a:avLst/>
              <a:gdLst/>
              <a:ahLst/>
              <a:cxnLst/>
              <a:rect l="l" t="t" r="r" b="b"/>
              <a:pathLst>
                <a:path w="3846340" h="705987">
                  <a:moveTo>
                    <a:pt x="27036" y="0"/>
                  </a:moveTo>
                  <a:lnTo>
                    <a:pt x="3819303" y="0"/>
                  </a:lnTo>
                  <a:cubicBezTo>
                    <a:pt x="3834235" y="0"/>
                    <a:pt x="3846340" y="12104"/>
                    <a:pt x="3846340" y="27036"/>
                  </a:cubicBezTo>
                  <a:lnTo>
                    <a:pt x="3846340" y="678951"/>
                  </a:lnTo>
                  <a:cubicBezTo>
                    <a:pt x="3846340" y="686121"/>
                    <a:pt x="3843491" y="692998"/>
                    <a:pt x="3838421" y="698068"/>
                  </a:cubicBezTo>
                  <a:cubicBezTo>
                    <a:pt x="3833351" y="703138"/>
                    <a:pt x="3826474" y="705987"/>
                    <a:pt x="3819303" y="705987"/>
                  </a:cubicBezTo>
                  <a:lnTo>
                    <a:pt x="27036" y="705987"/>
                  </a:lnTo>
                  <a:cubicBezTo>
                    <a:pt x="12104" y="705987"/>
                    <a:pt x="0" y="693882"/>
                    <a:pt x="0" y="678951"/>
                  </a:cubicBezTo>
                  <a:lnTo>
                    <a:pt x="0" y="27036"/>
                  </a:lnTo>
                  <a:cubicBezTo>
                    <a:pt x="0" y="12104"/>
                    <a:pt x="12104" y="0"/>
                    <a:pt x="27036" y="0"/>
                  </a:cubicBezTo>
                  <a:close/>
                </a:path>
              </a:pathLst>
            </a:custGeom>
            <a:solidFill>
              <a:srgbClr val="4C683F"/>
            </a:solidFill>
          </p:spPr>
          <p:txBody>
            <a:bodyPr/>
            <a:lstStyle/>
            <a:p>
              <a:endParaRPr lang="hu-HU" dirty="0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82742C84-8C7C-CF72-5E63-AA8DD82412B6}"/>
                </a:ext>
              </a:extLst>
            </p:cNvPr>
            <p:cNvSpPr txBox="1"/>
            <p:nvPr/>
          </p:nvSpPr>
          <p:spPr>
            <a:xfrm>
              <a:off x="8210" y="67236"/>
              <a:ext cx="3846340" cy="739570"/>
            </a:xfrm>
            <a:prstGeom prst="rect">
              <a:avLst/>
            </a:prstGeom>
          </p:spPr>
          <p:txBody>
            <a:bodyPr lIns="88900" tIns="88900" rIns="88900" bIns="88900" rtlCol="0" anchor="ctr"/>
            <a:lstStyle/>
            <a:p>
              <a:pPr marL="285750" lvl="0" indent="-285750" algn="just">
                <a:buFont typeface="Arial" panose="020B0604020202020204" pitchFamily="34" charset="0"/>
                <a:buChar char="•"/>
              </a:pPr>
              <a:r>
                <a:rPr lang="hu-HU" dirty="0">
                  <a:solidFill>
                    <a:schemeClr val="bg1"/>
                  </a:solidFill>
                  <a:latin typeface="Canva Sans" panose="020B0604020202020204" charset="0"/>
                </a:rPr>
                <a:t>megvalósított beruházás </a:t>
              </a:r>
              <a:r>
                <a:rPr lang="hu-HU" b="1" dirty="0">
                  <a:solidFill>
                    <a:schemeClr val="bg1"/>
                  </a:solidFill>
                  <a:latin typeface="Canva Sans" panose="020B0604020202020204" charset="0"/>
                </a:rPr>
                <a:t>tárgya nem idegeníthető el</a:t>
              </a:r>
              <a:r>
                <a:rPr lang="hu-HU" dirty="0">
                  <a:solidFill>
                    <a:schemeClr val="bg1"/>
                  </a:solidFill>
                  <a:latin typeface="Canva Sans" panose="020B0604020202020204" charset="0"/>
                </a:rPr>
                <a:t>, </a:t>
              </a:r>
              <a:r>
                <a:rPr lang="hu-HU" b="1" dirty="0">
                  <a:solidFill>
                    <a:schemeClr val="bg1"/>
                  </a:solidFill>
                  <a:latin typeface="Canva Sans" panose="020B0604020202020204" charset="0"/>
                </a:rPr>
                <a:t>nem adható bérbe</a:t>
              </a:r>
            </a:p>
            <a:p>
              <a:pPr marL="285750" lvl="0" indent="-285750" algn="just">
                <a:buFont typeface="Arial" panose="020B0604020202020204" pitchFamily="34" charset="0"/>
                <a:buChar char="•"/>
              </a:pPr>
              <a:r>
                <a:rPr lang="hu-HU" b="1" dirty="0">
                  <a:solidFill>
                    <a:schemeClr val="bg1"/>
                  </a:solidFill>
                  <a:latin typeface="Canva Sans" panose="020B0604020202020204" charset="0"/>
                </a:rPr>
                <a:t>A piaci ár alátámasztásaként </a:t>
              </a:r>
              <a:r>
                <a:rPr lang="hu-HU" b="1" dirty="0">
                  <a:solidFill>
                    <a:srgbClr val="FFFF00"/>
                  </a:solidFill>
                  <a:latin typeface="Canva Sans" panose="020B0604020202020204" charset="0"/>
                </a:rPr>
                <a:t>nem fogadható el </a:t>
              </a:r>
              <a:r>
                <a:rPr lang="hu-HU" b="1" dirty="0">
                  <a:solidFill>
                    <a:schemeClr val="bg1"/>
                  </a:solidFill>
                  <a:latin typeface="Canva Sans" panose="020B0604020202020204" charset="0"/>
                </a:rPr>
                <a:t>olyan árajánlat</a:t>
              </a:r>
              <a:r>
                <a:rPr lang="hu-HU" dirty="0">
                  <a:solidFill>
                    <a:schemeClr val="bg1"/>
                  </a:solidFill>
                  <a:latin typeface="Canva Sans" panose="020B0604020202020204" charset="0"/>
                </a:rPr>
                <a:t>, megrendelő, szerződés, utasítás, egyéb kötelezettségvállalás, amely egymástól és a kedvezményezett személyétől </a:t>
              </a:r>
              <a:r>
                <a:rPr lang="hu-HU" b="1" dirty="0">
                  <a:solidFill>
                    <a:srgbClr val="FFFF00"/>
                  </a:solidFill>
                  <a:latin typeface="Canva Sans" panose="020B0604020202020204" charset="0"/>
                </a:rPr>
                <a:t>nem független </a:t>
              </a:r>
              <a:r>
                <a:rPr lang="hu-HU" dirty="0">
                  <a:solidFill>
                    <a:schemeClr val="bg1"/>
                  </a:solidFill>
                  <a:latin typeface="Canva Sans" panose="020B0604020202020204" charset="0"/>
                </a:rPr>
                <a:t>kibocsátótól származó. </a:t>
              </a:r>
            </a:p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hu-HU" b="1" dirty="0">
                  <a:solidFill>
                    <a:schemeClr val="bg1"/>
                  </a:solidFill>
                  <a:latin typeface="Canva Sans" panose="020B0604020202020204" charset="0"/>
                </a:rPr>
                <a:t>Szolgáltatás vásárlása esetén hatósági igazgatási, szolgáltatási díjak, illetékek, közjegyzői díj, könyvvizsgálat, műveletmenedzsment, művelet-előkészítés kivéte</a:t>
              </a:r>
              <a:r>
                <a:rPr lang="hu-HU" dirty="0">
                  <a:solidFill>
                    <a:schemeClr val="bg1"/>
                  </a:solidFill>
                  <a:latin typeface="Canva Sans" panose="020B0604020202020204" charset="0"/>
                </a:rPr>
                <a:t>l) </a:t>
              </a:r>
              <a:r>
                <a:rPr lang="hu-HU" b="1" u="sng" dirty="0">
                  <a:solidFill>
                    <a:srgbClr val="FFFF00"/>
                  </a:solidFill>
                  <a:latin typeface="Canva Sans" panose="020B0604020202020204" charset="0"/>
                </a:rPr>
                <a:t>három árajánlat</a:t>
              </a:r>
              <a:r>
                <a:rPr lang="hu-HU" b="1" dirty="0">
                  <a:solidFill>
                    <a:srgbClr val="FFFF00"/>
                  </a:solidFill>
                  <a:latin typeface="Canva Sans" panose="020B0604020202020204" charset="0"/>
                </a:rPr>
                <a:t> </a:t>
              </a:r>
              <a:r>
                <a:rPr lang="hu-HU" dirty="0">
                  <a:solidFill>
                    <a:schemeClr val="bg1"/>
                  </a:solidFill>
                  <a:latin typeface="Canva Sans" panose="020B0604020202020204" charset="0"/>
                </a:rPr>
                <a:t>benyújtása szükséges. </a:t>
              </a:r>
            </a:p>
            <a:p>
              <a:pPr marL="285750" lvl="0" indent="-285750" algn="just">
                <a:buFont typeface="Arial" panose="020B0604020202020204" pitchFamily="34" charset="0"/>
                <a:buChar char="•"/>
              </a:pPr>
              <a:r>
                <a:rPr lang="hu-HU" b="1" dirty="0">
                  <a:solidFill>
                    <a:schemeClr val="bg1"/>
                  </a:solidFill>
                  <a:latin typeface="Canva Sans" panose="020B0604020202020204" charset="0"/>
                </a:rPr>
                <a:t>Építési tevékenység</a:t>
              </a:r>
              <a:r>
                <a:rPr lang="hu-HU" dirty="0">
                  <a:solidFill>
                    <a:schemeClr val="bg1"/>
                  </a:solidFill>
                  <a:latin typeface="Canva Sans" panose="020B0604020202020204" charset="0"/>
                </a:rPr>
                <a:t> megvalósítása esetén </a:t>
              </a:r>
              <a:r>
                <a:rPr lang="hu-HU" b="1" dirty="0">
                  <a:solidFill>
                    <a:srgbClr val="FFFF00"/>
                  </a:solidFill>
                  <a:latin typeface="Canva Sans" panose="020B0604020202020204" charset="0"/>
                </a:rPr>
                <a:t>Építési Normagyűjtemény </a:t>
              </a:r>
              <a:r>
                <a:rPr lang="hu-HU" dirty="0">
                  <a:solidFill>
                    <a:schemeClr val="bg1"/>
                  </a:solidFill>
                  <a:latin typeface="Canva Sans" panose="020B0604020202020204" charset="0"/>
                </a:rPr>
                <a:t>(a továbbiakban: ÉNGY) </a:t>
              </a:r>
              <a:r>
                <a:rPr lang="hu-HU" dirty="0">
                  <a:solidFill>
                    <a:srgbClr val="FFFF00"/>
                  </a:solidFill>
                  <a:latin typeface="Canva Sans" panose="020B0604020202020204" charset="0"/>
                </a:rPr>
                <a:t>alkalmazandó</a:t>
              </a:r>
              <a:r>
                <a:rPr lang="hu-HU" dirty="0">
                  <a:solidFill>
                    <a:schemeClr val="bg1"/>
                  </a:solidFill>
                  <a:latin typeface="Canva Sans" panose="020B0604020202020204" charset="0"/>
                </a:rPr>
                <a:t>. A kedvezményezett az elszámolni kívánt bizonylattal együtt az ÉNGY szerinti bontású számlarészletezőt is benyújtja a kifizetési kérelemhez. </a:t>
              </a:r>
            </a:p>
            <a:p>
              <a:pPr marL="285750" lvl="0" indent="-285750" algn="just">
                <a:buFont typeface="Arial" panose="020B0604020202020204" pitchFamily="34" charset="0"/>
                <a:buChar char="•"/>
              </a:pPr>
              <a:r>
                <a:rPr lang="hu-HU" b="1" dirty="0">
                  <a:solidFill>
                    <a:schemeClr val="bg1"/>
                  </a:solidFill>
                  <a:latin typeface="Canva Sans" panose="020B0604020202020204" charset="0"/>
                </a:rPr>
                <a:t>Ha az elszámolni kívánt építési tételek nem sorolhatók be az ÉNGY tételazonosítói szerint</a:t>
              </a:r>
              <a:r>
                <a:rPr lang="hu-HU" dirty="0">
                  <a:solidFill>
                    <a:schemeClr val="bg1"/>
                  </a:solidFill>
                  <a:latin typeface="Canva Sans" panose="020B0604020202020204" charset="0"/>
                </a:rPr>
                <a:t>, akkor a kedvezményezett</a:t>
              </a:r>
              <a:r>
                <a:rPr lang="hu-HU" dirty="0">
                  <a:latin typeface="Canva Sans" panose="020B0604020202020204" charset="0"/>
                </a:rPr>
                <a:t> </a:t>
              </a:r>
              <a:r>
                <a:rPr lang="hu-HU" b="1" dirty="0">
                  <a:solidFill>
                    <a:srgbClr val="FFFF00"/>
                  </a:solidFill>
                  <a:latin typeface="Canva Sans" panose="020B0604020202020204" charset="0"/>
                </a:rPr>
                <a:t>legalább három árajánlatot köteles csatolni </a:t>
              </a:r>
              <a:r>
                <a:rPr lang="hu-HU" dirty="0">
                  <a:solidFill>
                    <a:schemeClr val="bg1"/>
                  </a:solidFill>
                  <a:latin typeface="Canva Sans" panose="020B0604020202020204" charset="0"/>
                </a:rPr>
                <a:t>a támogatási kérelméhez. A támogatási kérelemben a </a:t>
              </a:r>
              <a:r>
                <a:rPr lang="hu-HU" b="1" dirty="0">
                  <a:solidFill>
                    <a:schemeClr val="bg1"/>
                  </a:solidFill>
                  <a:latin typeface="Canva Sans" panose="020B0604020202020204" charset="0"/>
                </a:rPr>
                <a:t>költséghatékonyságot és a támogatási kérelem céljait</a:t>
              </a:r>
              <a:r>
                <a:rPr lang="hu-HU" dirty="0">
                  <a:solidFill>
                    <a:schemeClr val="bg1"/>
                  </a:solidFill>
                  <a:latin typeface="Canva Sans" panose="020B0604020202020204" charset="0"/>
                </a:rPr>
                <a:t> figyelembe vevő legkedvezőbb árajánlattal rendelkező építési tételt kell feltüntetni. </a:t>
              </a:r>
              <a:r>
                <a:rPr lang="hu-HU" b="1" dirty="0">
                  <a:solidFill>
                    <a:schemeClr val="bg1"/>
                  </a:solidFill>
                  <a:latin typeface="Canva Sans" panose="020B0604020202020204" charset="0"/>
                </a:rPr>
                <a:t>A forinttól eltérő pénznemben kiállított árajánlat</a:t>
              </a:r>
              <a:r>
                <a:rPr lang="hu-HU" dirty="0">
                  <a:solidFill>
                    <a:schemeClr val="bg1"/>
                  </a:solidFill>
                  <a:latin typeface="Canva Sans" panose="020B0604020202020204" charset="0"/>
                </a:rPr>
                <a:t> esetén az árajánlatban szereplő építés megvalósításának költségét és az arra jutó támogatás összegét az árajánlat kiállításának időpontjában érvényes, a </a:t>
              </a:r>
              <a:r>
                <a:rPr lang="hu-HU" b="1" dirty="0">
                  <a:solidFill>
                    <a:schemeClr val="bg1"/>
                  </a:solidFill>
                  <a:latin typeface="Canva Sans" panose="020B0604020202020204" charset="0"/>
                </a:rPr>
                <a:t>Magyar Nemzeti Bank (a továbbiakban: MNB) által közzétett hivatalos devizaárfolyamon kell forintra átszámítani.</a:t>
              </a:r>
              <a:r>
                <a:rPr lang="hu-HU" dirty="0">
                  <a:solidFill>
                    <a:schemeClr val="bg1"/>
                  </a:solidFill>
                  <a:latin typeface="Canva Sans" panose="020B0604020202020204" charset="0"/>
                </a:rPr>
                <a:t> </a:t>
              </a:r>
            </a:p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hu-HU" b="1" dirty="0">
                  <a:solidFill>
                    <a:schemeClr val="bg1"/>
                  </a:solidFill>
                  <a:latin typeface="Canva Sans" panose="020B0604020202020204" charset="0"/>
                </a:rPr>
                <a:t>Gép, eszköz és technológiai berendezés beszerzése esetén</a:t>
              </a:r>
              <a:r>
                <a:rPr lang="hu-HU" dirty="0">
                  <a:solidFill>
                    <a:schemeClr val="bg1"/>
                  </a:solidFill>
                  <a:latin typeface="Canva Sans" panose="020B0604020202020204" charset="0"/>
                </a:rPr>
                <a:t> a kedvezményezett a támogatási kérelem mellékleteként köteles </a:t>
              </a:r>
              <a:r>
                <a:rPr lang="hu-HU" b="1" dirty="0">
                  <a:solidFill>
                    <a:srgbClr val="FFFF00"/>
                  </a:solidFill>
                  <a:latin typeface="Canva Sans" panose="020B0604020202020204" charset="0"/>
                </a:rPr>
                <a:t>benyújtani három árajánlatot</a:t>
              </a:r>
              <a:r>
                <a:rPr lang="hu-HU" dirty="0">
                  <a:solidFill>
                    <a:schemeClr val="bg1"/>
                  </a:solidFill>
                  <a:latin typeface="Canva Sans" panose="020B0604020202020204" charset="0"/>
                </a:rPr>
                <a:t>. A támogatási kérelemben a költséghatékonyságot, az "értéket a pénzért" elvet és a támogatási kérelem céljait figyelembe vevő </a:t>
              </a:r>
              <a:r>
                <a:rPr lang="hu-HU" b="1" dirty="0">
                  <a:solidFill>
                    <a:srgbClr val="FFFF00"/>
                  </a:solidFill>
                  <a:latin typeface="Canva Sans" panose="020B0604020202020204" charset="0"/>
                </a:rPr>
                <a:t>összességében legkedvezőbb ajánlattal </a:t>
              </a:r>
              <a:r>
                <a:rPr lang="hu-HU" dirty="0">
                  <a:solidFill>
                    <a:schemeClr val="bg1"/>
                  </a:solidFill>
                  <a:latin typeface="Canva Sans" panose="020B0604020202020204" charset="0"/>
                </a:rPr>
                <a:t>rendelkező gépet, eszközt vagy technológiai berendezést kell feltüntetni, mint elfogadott árajánlatot, amelyet szakmai indokolással kell ellátni. </a:t>
              </a:r>
              <a:r>
                <a:rPr lang="hu-HU" b="1" dirty="0">
                  <a:solidFill>
                    <a:schemeClr val="bg1"/>
                  </a:solidFill>
                  <a:latin typeface="Canva Sans" panose="020B0604020202020204" charset="0"/>
                </a:rPr>
                <a:t>A forinttól eltérő pénznemben kiállított árajánlat</a:t>
              </a:r>
              <a:r>
                <a:rPr lang="hu-HU" dirty="0">
                  <a:solidFill>
                    <a:schemeClr val="bg1"/>
                  </a:solidFill>
                  <a:latin typeface="Canva Sans" panose="020B0604020202020204" charset="0"/>
                </a:rPr>
                <a:t> esetén az árajánlatban szereplő építés megvalósításának költségét és az arra jutó támogatás összegét az árajánlat kiállításának időpontjában érvényes, a </a:t>
              </a:r>
              <a:r>
                <a:rPr lang="hu-HU" b="1" dirty="0">
                  <a:solidFill>
                    <a:schemeClr val="bg1"/>
                  </a:solidFill>
                  <a:latin typeface="Canva Sans" panose="020B0604020202020204" charset="0"/>
                </a:rPr>
                <a:t>Magyar Nemzeti Bank (a továbbiakban: MNB) által közzétett hivatalos devizaárfolyamon kell forintra átszámítani.</a:t>
              </a:r>
              <a:r>
                <a:rPr lang="hu-HU" dirty="0">
                  <a:solidFill>
                    <a:schemeClr val="bg1"/>
                  </a:solidFill>
                  <a:latin typeface="Canva Sans" panose="020B0604020202020204" charset="0"/>
                </a:rPr>
                <a:t> </a:t>
              </a:r>
            </a:p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hu-HU" dirty="0">
                  <a:solidFill>
                    <a:schemeClr val="bg1"/>
                  </a:solidFill>
                  <a:latin typeface="Canva Sans" panose="020B0604020202020204" charset="0"/>
                </a:rPr>
                <a:t>A művelet keretében kizárólag olyan </a:t>
              </a:r>
              <a:r>
                <a:rPr lang="hu-HU" b="1" dirty="0">
                  <a:solidFill>
                    <a:srgbClr val="FFFF00"/>
                  </a:solidFill>
                  <a:latin typeface="Canva Sans" panose="020B0604020202020204" charset="0"/>
                </a:rPr>
                <a:t>első üzembe helyezésű</a:t>
              </a:r>
              <a:r>
                <a:rPr lang="hu-HU" dirty="0">
                  <a:solidFill>
                    <a:schemeClr val="bg1"/>
                  </a:solidFill>
                  <a:latin typeface="Canva Sans" panose="020B0604020202020204" charset="0"/>
                </a:rPr>
                <a:t>, a támogatási kérelem benyújtásának évétől számított</a:t>
              </a:r>
              <a:r>
                <a:rPr lang="hu-HU" dirty="0">
                  <a:latin typeface="Canva Sans" panose="020B0604020202020204" charset="0"/>
                </a:rPr>
                <a:t> </a:t>
              </a:r>
              <a:r>
                <a:rPr lang="hu-HU" b="1" dirty="0">
                  <a:solidFill>
                    <a:srgbClr val="FFFF00"/>
                  </a:solidFill>
                  <a:latin typeface="Canva Sans" panose="020B0604020202020204" charset="0"/>
                </a:rPr>
                <a:t>legfeljebb három éve gyártott </a:t>
              </a:r>
              <a:r>
                <a:rPr lang="hu-HU" dirty="0">
                  <a:solidFill>
                    <a:schemeClr val="bg1"/>
                  </a:solidFill>
                  <a:latin typeface="Canva Sans" panose="020B0604020202020204" charset="0"/>
                </a:rPr>
                <a:t>gép, eszköz, technológiai berendezés beszerzése és beépítése támogatható, amely a támogatható tevékenység megvalósítását szolgálja. </a:t>
              </a:r>
            </a:p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hu-HU" dirty="0">
                  <a:solidFill>
                    <a:schemeClr val="bg1"/>
                  </a:solidFill>
                  <a:latin typeface="Canva Sans" panose="020B0604020202020204" charset="0"/>
                </a:rPr>
                <a:t>A beszerezni kívánt gépnek, eszköznek, technológiának </a:t>
              </a:r>
              <a:r>
                <a:rPr lang="hu-HU" b="1" dirty="0">
                  <a:solidFill>
                    <a:srgbClr val="FFFF00"/>
                  </a:solidFill>
                  <a:latin typeface="Canva Sans" panose="020B0604020202020204" charset="0"/>
                </a:rPr>
                <a:t>meg kell felelnie a vonatkozó európai uniós irányelveknek, szabványoknak</a:t>
              </a:r>
              <a:r>
                <a:rPr lang="hu-HU" dirty="0">
                  <a:solidFill>
                    <a:schemeClr val="bg1"/>
                  </a:solidFill>
                  <a:latin typeface="Canva Sans" panose="020B0604020202020204" charset="0"/>
                </a:rPr>
                <a:t>, illetve az azokat átültető magyar jogszabályoknak, szabványoknak, környezetvédelmi előírásoknak. </a:t>
              </a:r>
            </a:p>
            <a:p>
              <a:pPr marL="285750" indent="-285750" algn="just">
                <a:spcBef>
                  <a:spcPts val="1800"/>
                </a:spcBef>
                <a:buFont typeface="Arial" panose="020B0604020202020204" pitchFamily="34" charset="0"/>
                <a:buChar char="•"/>
              </a:pPr>
              <a:r>
                <a:rPr lang="hu-HU" dirty="0">
                  <a:solidFill>
                    <a:schemeClr val="bg1"/>
                  </a:solidFill>
                  <a:latin typeface="Canva Sans" panose="020B0604020202020204" charset="0"/>
                </a:rPr>
                <a:t>A </a:t>
              </a:r>
              <a:r>
                <a:rPr lang="hu-HU" b="1" dirty="0">
                  <a:solidFill>
                    <a:schemeClr val="bg1"/>
                  </a:solidFill>
                  <a:latin typeface="Canva Sans" panose="020B0604020202020204" charset="0"/>
                </a:rPr>
                <a:t>művelet megvalósítási helye </a:t>
              </a:r>
              <a:r>
                <a:rPr lang="hu-HU" dirty="0">
                  <a:solidFill>
                    <a:schemeClr val="bg1"/>
                  </a:solidFill>
                  <a:latin typeface="Canva Sans" panose="020B0604020202020204" charset="0"/>
                </a:rPr>
                <a:t>(a támogatott gép, berendezés állandó tárolási helye) a művelet végrehajtására rendelkezésre álló időtartam alatt, valamint a művelet fizikai befejezését követően a fenntartási időszak alatt </a:t>
              </a:r>
              <a:r>
                <a:rPr lang="hu-HU" b="1" dirty="0">
                  <a:solidFill>
                    <a:srgbClr val="FFFF00"/>
                  </a:solidFill>
                  <a:latin typeface="Canva Sans" panose="020B0604020202020204" charset="0"/>
                </a:rPr>
                <a:t>kizárólag a támogató előzetes hozzájárulásával változtatható meg.</a:t>
              </a:r>
              <a:r>
                <a:rPr lang="hu-HU" dirty="0">
                  <a:latin typeface="Canva Sans" panose="020B0604020202020204" charset="0"/>
                </a:rPr>
                <a:t> </a:t>
              </a:r>
              <a:endParaRPr lang="hu-HU" dirty="0">
                <a:solidFill>
                  <a:schemeClr val="bg1"/>
                </a:solidFill>
                <a:latin typeface="Canva Sans" panose="020B0604020202020204" charset="0"/>
              </a:endParaRPr>
            </a:p>
            <a:p>
              <a:pPr marL="285750" lvl="0" indent="-285750" algn="just">
                <a:buFont typeface="Arial" panose="020B0604020202020204" pitchFamily="34" charset="0"/>
                <a:buChar char="•"/>
              </a:pPr>
              <a:endParaRPr lang="hu-HU" dirty="0"/>
            </a:p>
            <a:p>
              <a:pPr marL="285750" lvl="0" indent="-285750" algn="just">
                <a:buFont typeface="Arial" panose="020B0604020202020204" pitchFamily="34" charset="0"/>
                <a:buChar char="•"/>
              </a:pPr>
              <a:endParaRPr kumimoji="0" lang="hu-H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285750" lvl="0" indent="-285750" algn="just">
                <a:buFont typeface="Arial" panose="020B0604020202020204" pitchFamily="34" charset="0"/>
                <a:buChar char="•"/>
              </a:pPr>
              <a:endPara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04299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E9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628168"/>
            <a:ext cx="18288000" cy="658832"/>
            <a:chOff x="0" y="0"/>
            <a:chExt cx="4816593" cy="17352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173520"/>
            </a:xfrm>
            <a:custGeom>
              <a:avLst/>
              <a:gdLst/>
              <a:ahLst/>
              <a:cxnLst/>
              <a:rect l="l" t="t" r="r" b="b"/>
              <a:pathLst>
                <a:path w="4816592" h="173520">
                  <a:moveTo>
                    <a:pt x="0" y="0"/>
                  </a:moveTo>
                  <a:lnTo>
                    <a:pt x="4816592" y="0"/>
                  </a:lnTo>
                  <a:lnTo>
                    <a:pt x="4816592" y="173520"/>
                  </a:lnTo>
                  <a:lnTo>
                    <a:pt x="0" y="173520"/>
                  </a:lnTo>
                  <a:close/>
                </a:path>
              </a:pathLst>
            </a:custGeom>
            <a:solidFill>
              <a:srgbClr val="505151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2116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16383000" y="0"/>
            <a:ext cx="1905000" cy="1438533"/>
          </a:xfrm>
          <a:custGeom>
            <a:avLst/>
            <a:gdLst/>
            <a:ahLst/>
            <a:cxnLst/>
            <a:rect l="l" t="t" r="r" b="b"/>
            <a:pathLst>
              <a:path w="2538856" h="2359020">
                <a:moveTo>
                  <a:pt x="0" y="0"/>
                </a:moveTo>
                <a:lnTo>
                  <a:pt x="2538856" y="0"/>
                </a:lnTo>
                <a:lnTo>
                  <a:pt x="2538856" y="2359020"/>
                </a:lnTo>
                <a:lnTo>
                  <a:pt x="0" y="23590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72217" y="302699"/>
            <a:ext cx="1272788" cy="1125950"/>
          </a:xfrm>
          <a:custGeom>
            <a:avLst/>
            <a:gdLst/>
            <a:ahLst/>
            <a:cxnLst/>
            <a:rect l="l" t="t" r="r" b="b"/>
            <a:pathLst>
              <a:path w="2341233" h="2396561">
                <a:moveTo>
                  <a:pt x="0" y="0"/>
                </a:moveTo>
                <a:lnTo>
                  <a:pt x="2341234" y="0"/>
                </a:lnTo>
                <a:lnTo>
                  <a:pt x="2341234" y="2396561"/>
                </a:lnTo>
                <a:lnTo>
                  <a:pt x="0" y="23965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2057400" y="425296"/>
            <a:ext cx="12383395" cy="6946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204"/>
              </a:lnSpc>
              <a:spcBef>
                <a:spcPct val="0"/>
              </a:spcBef>
            </a:pPr>
            <a:r>
              <a:rPr lang="hu-HU" sz="2800" b="1" dirty="0">
                <a:latin typeface="Canva Sans" panose="020B0604020202020204" charset="0"/>
              </a:rPr>
              <a:t>A támogatási kérelem elkészítése során csatolandó mellékletek listája:</a:t>
            </a:r>
            <a:endParaRPr lang="en-US" sz="2800" b="1" dirty="0">
              <a:solidFill>
                <a:srgbClr val="000000"/>
              </a:solidFill>
              <a:latin typeface="Canva Sans" panose="020B0604020202020204" charset="0"/>
              <a:ea typeface="Red Hat Display Bold"/>
              <a:cs typeface="Red Hat Display Bold"/>
              <a:sym typeface="Red Hat Display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6193770" y="9648644"/>
            <a:ext cx="5900461" cy="5035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17"/>
              </a:lnSpc>
              <a:spcBef>
                <a:spcPct val="0"/>
              </a:spcBef>
            </a:pPr>
            <a:r>
              <a:rPr lang="en-US" sz="2583" dirty="0">
                <a:solidFill>
                  <a:srgbClr val="FFFFFF"/>
                </a:solidFill>
                <a:latin typeface="Rugrats Sans"/>
                <a:ea typeface="Rugrats Sans"/>
                <a:cs typeface="Rugrats Sans"/>
                <a:sym typeface="Rugrats Sans"/>
              </a:rPr>
              <a:t>www.abakonyert.hu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207119" y="1544302"/>
            <a:ext cx="17886108" cy="7866875"/>
            <a:chOff x="-52732" y="-1477"/>
            <a:chExt cx="3852459" cy="167536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799727" cy="1673887"/>
            </a:xfrm>
            <a:custGeom>
              <a:avLst/>
              <a:gdLst/>
              <a:ahLst/>
              <a:cxnLst/>
              <a:rect l="l" t="t" r="r" b="b"/>
              <a:pathLst>
                <a:path w="3799727" h="1673887">
                  <a:moveTo>
                    <a:pt x="27368" y="0"/>
                  </a:moveTo>
                  <a:lnTo>
                    <a:pt x="3772359" y="0"/>
                  </a:lnTo>
                  <a:cubicBezTo>
                    <a:pt x="3779618" y="0"/>
                    <a:pt x="3786579" y="2883"/>
                    <a:pt x="3791711" y="8016"/>
                  </a:cubicBezTo>
                  <a:cubicBezTo>
                    <a:pt x="3796843" y="13148"/>
                    <a:pt x="3799727" y="20109"/>
                    <a:pt x="3799727" y="27368"/>
                  </a:cubicBezTo>
                  <a:lnTo>
                    <a:pt x="3799727" y="1646519"/>
                  </a:lnTo>
                  <a:cubicBezTo>
                    <a:pt x="3799727" y="1653778"/>
                    <a:pt x="3796843" y="1660739"/>
                    <a:pt x="3791711" y="1665872"/>
                  </a:cubicBezTo>
                  <a:cubicBezTo>
                    <a:pt x="3786579" y="1671004"/>
                    <a:pt x="3779618" y="1673887"/>
                    <a:pt x="3772359" y="1673887"/>
                  </a:cubicBezTo>
                  <a:lnTo>
                    <a:pt x="27368" y="1673887"/>
                  </a:lnTo>
                  <a:cubicBezTo>
                    <a:pt x="20109" y="1673887"/>
                    <a:pt x="13148" y="1671004"/>
                    <a:pt x="8016" y="1665872"/>
                  </a:cubicBezTo>
                  <a:cubicBezTo>
                    <a:pt x="2883" y="1660739"/>
                    <a:pt x="0" y="1653778"/>
                    <a:pt x="0" y="1646519"/>
                  </a:cubicBezTo>
                  <a:lnTo>
                    <a:pt x="0" y="27368"/>
                  </a:lnTo>
                  <a:cubicBezTo>
                    <a:pt x="0" y="20109"/>
                    <a:pt x="2883" y="13148"/>
                    <a:pt x="8016" y="8016"/>
                  </a:cubicBezTo>
                  <a:cubicBezTo>
                    <a:pt x="13148" y="2883"/>
                    <a:pt x="20109" y="0"/>
                    <a:pt x="27368" y="0"/>
                  </a:cubicBezTo>
                  <a:close/>
                </a:path>
              </a:pathLst>
            </a:custGeom>
            <a:solidFill>
              <a:srgbClr val="4C683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-52732" y="-1477"/>
              <a:ext cx="3838202" cy="1673887"/>
            </a:xfrm>
            <a:prstGeom prst="rect">
              <a:avLst/>
            </a:prstGeom>
          </p:spPr>
          <p:txBody>
            <a:bodyPr lIns="88900" tIns="88900" rIns="88900" bIns="88900" rtlCol="0" anchor="ctr"/>
            <a:lstStyle/>
            <a:p>
              <a:pPr marL="669283" lvl="1" indent="-334641" algn="just">
                <a:buFont typeface="Arial"/>
                <a:buChar char="•"/>
              </a:pPr>
              <a:r>
                <a:rPr lang="hu-HU" sz="2100" dirty="0">
                  <a:solidFill>
                    <a:srgbClr val="FFFF00"/>
                  </a:solidFill>
                  <a:latin typeface="Canva Sans" panose="020B0604020202020204" charset="0"/>
                </a:rPr>
                <a:t>Igazolás</a:t>
              </a:r>
              <a:r>
                <a:rPr lang="hu-HU" sz="2100" dirty="0">
                  <a:solidFill>
                    <a:schemeClr val="bg1"/>
                  </a:solidFill>
                  <a:latin typeface="Canva Sans" panose="020B0604020202020204" charset="0"/>
                </a:rPr>
                <a:t> aktív (rendes vagy hálózati) </a:t>
              </a:r>
              <a:r>
                <a:rPr lang="hu-HU" sz="2100" dirty="0">
                  <a:solidFill>
                    <a:srgbClr val="FFFF00"/>
                  </a:solidFill>
                  <a:latin typeface="Canva Sans" panose="020B0604020202020204" charset="0"/>
                </a:rPr>
                <a:t>tagságról</a:t>
              </a:r>
              <a:r>
                <a:rPr lang="hu-HU" sz="2100" dirty="0">
                  <a:solidFill>
                    <a:schemeClr val="bg1"/>
                  </a:solidFill>
                  <a:latin typeface="Canva Sans" panose="020B0604020202020204" charset="0"/>
                </a:rPr>
                <a:t>,</a:t>
              </a:r>
              <a:r>
                <a:rPr lang="hu-HU" sz="2100" dirty="0">
                  <a:solidFill>
                    <a:srgbClr val="FFFF00"/>
                  </a:solidFill>
                  <a:latin typeface="Canva Sans" panose="020B0604020202020204" charset="0"/>
                </a:rPr>
                <a:t> </a:t>
              </a:r>
              <a:r>
                <a:rPr lang="hu-HU" sz="2400" dirty="0">
                  <a:solidFill>
                    <a:srgbClr val="FFFF00"/>
                  </a:solidFill>
                </a:rPr>
                <a:t>Igazolás </a:t>
              </a:r>
              <a:r>
                <a:rPr lang="hu-HU" sz="2400" dirty="0">
                  <a:solidFill>
                    <a:schemeClr val="bg1"/>
                  </a:solidFill>
                </a:rPr>
                <a:t>aktív védjegy hálózati </a:t>
              </a:r>
              <a:r>
                <a:rPr lang="hu-HU" sz="2400" dirty="0">
                  <a:solidFill>
                    <a:srgbClr val="FFFF00"/>
                  </a:solidFill>
                </a:rPr>
                <a:t>tagságról.</a:t>
              </a:r>
              <a:r>
                <a:rPr lang="hu-HU" sz="2100" dirty="0">
                  <a:solidFill>
                    <a:srgbClr val="FFFF00"/>
                  </a:solidFill>
                  <a:latin typeface="Canva Sans" panose="020B0604020202020204" charset="0"/>
                </a:rPr>
                <a:t> </a:t>
              </a:r>
              <a:r>
                <a:rPr lang="hu-HU" sz="2100" dirty="0">
                  <a:solidFill>
                    <a:srgbClr val="C00000"/>
                  </a:solidFill>
                  <a:highlight>
                    <a:srgbClr val="FFFF00"/>
                  </a:highlight>
                  <a:latin typeface="Canva Sans" panose="020B0604020202020204" charset="0"/>
                </a:rPr>
                <a:t>NEM PÓTOLHATÓ MELLÉKLET, CSATOLÁS HIÁNYÁBAN A KÉRELEM ELUTASÍTÁSRA KERÜL!!!</a:t>
              </a:r>
            </a:p>
            <a:p>
              <a:pPr marL="669283" lvl="1" indent="-334641" algn="just">
                <a:buFont typeface="Arial"/>
                <a:buChar char="•"/>
              </a:pPr>
              <a:r>
                <a:rPr lang="hu-HU" sz="2100" dirty="0">
                  <a:solidFill>
                    <a:schemeClr val="bg1"/>
                  </a:solidFill>
                  <a:latin typeface="Canva Sans" panose="020B0604020202020204" charset="0"/>
                </a:rPr>
                <a:t>A beszerzésre kerülő gépekre, eszközökre, technológiákra, valamint az igénybe vett/veendő szolgáltatásokra vonatkozó </a:t>
              </a:r>
              <a:r>
                <a:rPr lang="hu-HU" sz="2100" dirty="0">
                  <a:solidFill>
                    <a:srgbClr val="FFFF00"/>
                  </a:solidFill>
                  <a:latin typeface="Canva Sans" panose="020B0604020202020204" charset="0"/>
                </a:rPr>
                <a:t>3 db árajánlat</a:t>
              </a:r>
            </a:p>
            <a:p>
              <a:pPr marL="669283" lvl="1" indent="-334641" algn="just">
                <a:buFont typeface="Arial"/>
                <a:buChar char="•"/>
              </a:pPr>
              <a:r>
                <a:rPr lang="hu-HU" sz="2100" dirty="0">
                  <a:solidFill>
                    <a:srgbClr val="FFFF00"/>
                  </a:solidFill>
                  <a:latin typeface="Canva Sans" panose="020B0604020202020204" charset="0"/>
                </a:rPr>
                <a:t>Tartalmi értékelési szempontokat alátámasztó igazolások, nyilatkozatok, dokumentumok </a:t>
              </a:r>
              <a:r>
                <a:rPr lang="hu-HU" sz="2100" dirty="0">
                  <a:solidFill>
                    <a:schemeClr val="bg1"/>
                  </a:solidFill>
                  <a:latin typeface="Canva Sans" panose="020B0604020202020204" charset="0"/>
                </a:rPr>
                <a:t>a felhívás 2. melléklete szerint.</a:t>
              </a:r>
            </a:p>
            <a:p>
              <a:pPr marL="669283" lvl="1" indent="-334641" algn="just">
                <a:buFont typeface="Arial"/>
                <a:buChar char="•"/>
              </a:pPr>
              <a:r>
                <a:rPr lang="hu-HU" sz="2100" dirty="0">
                  <a:solidFill>
                    <a:srgbClr val="FFFF00"/>
                  </a:solidFill>
                  <a:latin typeface="Canva Sans" panose="020B0604020202020204" charset="0"/>
                </a:rPr>
                <a:t>Szerelési munká</a:t>
              </a:r>
              <a:r>
                <a:rPr lang="hu-HU" sz="2100" dirty="0">
                  <a:solidFill>
                    <a:schemeClr val="bg1"/>
                  </a:solidFill>
                  <a:latin typeface="Canva Sans" panose="020B0604020202020204" charset="0"/>
                </a:rPr>
                <a:t>val érintett a fejlesztés, abban az esetben elegendő </a:t>
              </a:r>
              <a:r>
                <a:rPr lang="hu-HU" sz="2100" dirty="0">
                  <a:solidFill>
                    <a:srgbClr val="FFFF00"/>
                  </a:solidFill>
                  <a:latin typeface="Canva Sans" panose="020B0604020202020204" charset="0"/>
                </a:rPr>
                <a:t>technológiai leírás </a:t>
              </a:r>
              <a:r>
                <a:rPr lang="hu-HU" sz="2100" dirty="0">
                  <a:solidFill>
                    <a:schemeClr val="bg1"/>
                  </a:solidFill>
                  <a:latin typeface="Canva Sans" panose="020B0604020202020204" charset="0"/>
                </a:rPr>
                <a:t>és a </a:t>
              </a:r>
              <a:r>
                <a:rPr lang="hu-HU" sz="2100" dirty="0">
                  <a:solidFill>
                    <a:srgbClr val="FFFF00"/>
                  </a:solidFill>
                  <a:latin typeface="Canva Sans" panose="020B0604020202020204" charset="0"/>
                </a:rPr>
                <a:t>megvalósítási helyet ábrázoló helyszínrajz</a:t>
              </a:r>
              <a:r>
                <a:rPr lang="hu-HU" sz="2100" dirty="0">
                  <a:solidFill>
                    <a:schemeClr val="bg1"/>
                  </a:solidFill>
                  <a:latin typeface="Canva Sans" panose="020B0604020202020204" charset="0"/>
                </a:rPr>
                <a:t>, valamint </a:t>
              </a:r>
              <a:r>
                <a:rPr lang="hu-HU" sz="2100" dirty="0">
                  <a:solidFill>
                    <a:srgbClr val="FFFF00"/>
                  </a:solidFill>
                  <a:latin typeface="Canva Sans" panose="020B0604020202020204" charset="0"/>
                </a:rPr>
                <a:t>vázrajz </a:t>
              </a:r>
              <a:r>
                <a:rPr lang="hu-HU" sz="2100" dirty="0">
                  <a:solidFill>
                    <a:schemeClr val="bg1"/>
                  </a:solidFill>
                  <a:latin typeface="Canva Sans" panose="020B0604020202020204" charset="0"/>
                </a:rPr>
                <a:t>benyújtása. Adott technológia vagy fejlesztés esetén - ha a technológiai leírás nem tartalmazza - </a:t>
              </a:r>
              <a:r>
                <a:rPr lang="hu-HU" sz="2100" dirty="0">
                  <a:solidFill>
                    <a:srgbClr val="FFFF00"/>
                  </a:solidFill>
                  <a:latin typeface="Canva Sans" panose="020B0604020202020204" charset="0"/>
                </a:rPr>
                <a:t>tervezői, kivitelezői vagy forgalmazói nyilatkozat</a:t>
              </a:r>
              <a:r>
                <a:rPr lang="hu-HU" sz="2100" dirty="0">
                  <a:solidFill>
                    <a:schemeClr val="bg1"/>
                  </a:solidFill>
                  <a:latin typeface="Canva Sans" panose="020B0604020202020204" charset="0"/>
                </a:rPr>
                <a:t>ot kell arról benyújtani, hogy az adott tevékenység megvalósítása csak szereléssel jár, építési elemeket nem tartalmaz. </a:t>
              </a:r>
            </a:p>
            <a:p>
              <a:pPr marL="669283" lvl="1" indent="-334641" algn="just">
                <a:buFont typeface="Arial"/>
                <a:buChar char="•"/>
              </a:pPr>
              <a:r>
                <a:rPr lang="hu-HU" sz="2100" dirty="0">
                  <a:solidFill>
                    <a:srgbClr val="FFFF00"/>
                  </a:solidFill>
                  <a:latin typeface="Canva Sans" panose="020B0604020202020204" charset="0"/>
                </a:rPr>
                <a:t>Építési tevékenység </a:t>
              </a:r>
              <a:r>
                <a:rPr lang="hu-HU" sz="2100" dirty="0">
                  <a:solidFill>
                    <a:schemeClr val="bg1"/>
                  </a:solidFill>
                  <a:latin typeface="Canva Sans" panose="020B0604020202020204" charset="0"/>
                </a:rPr>
                <a:t>esetében szükséges csatolni az </a:t>
              </a:r>
              <a:r>
                <a:rPr lang="hu-HU" sz="2100" dirty="0">
                  <a:solidFill>
                    <a:srgbClr val="FFFF00"/>
                  </a:solidFill>
                  <a:latin typeface="Canva Sans" panose="020B0604020202020204" charset="0"/>
                </a:rPr>
                <a:t>építészeti-műszaki tervdokumentációt</a:t>
              </a:r>
              <a:r>
                <a:rPr lang="hu-HU" sz="2100" dirty="0">
                  <a:solidFill>
                    <a:schemeClr val="bg1"/>
                  </a:solidFill>
                  <a:latin typeface="Canva Sans" panose="020B0604020202020204" charset="0"/>
                </a:rPr>
                <a:t>, valamint a felhívás 6. melléklete szerinti </a:t>
              </a:r>
              <a:r>
                <a:rPr lang="hu-HU" sz="2100" dirty="0">
                  <a:solidFill>
                    <a:srgbClr val="FFFF00"/>
                  </a:solidFill>
                  <a:latin typeface="Canva Sans" panose="020B0604020202020204" charset="0"/>
                </a:rPr>
                <a:t>nyilatkozatot az építési tevékenységekről</a:t>
              </a:r>
              <a:r>
                <a:rPr lang="hu-HU" sz="2100" dirty="0">
                  <a:solidFill>
                    <a:schemeClr val="bg1"/>
                  </a:solidFill>
                  <a:latin typeface="Canva Sans" panose="020B0604020202020204" charset="0"/>
                </a:rPr>
                <a:t>.</a:t>
              </a:r>
            </a:p>
            <a:p>
              <a:pPr marL="669283" lvl="1" indent="-334641" algn="just">
                <a:buFont typeface="Arial"/>
                <a:buChar char="•"/>
              </a:pPr>
              <a:r>
                <a:rPr lang="hu-HU" sz="2100" dirty="0">
                  <a:solidFill>
                    <a:srgbClr val="FFFF00"/>
                  </a:solidFill>
                  <a:latin typeface="Canva Sans" panose="020B0604020202020204" charset="0"/>
                </a:rPr>
                <a:t>Építés</a:t>
              </a:r>
              <a:r>
                <a:rPr lang="hu-HU" sz="2100" dirty="0">
                  <a:solidFill>
                    <a:schemeClr val="bg1"/>
                  </a:solidFill>
                  <a:latin typeface="Canva Sans" panose="020B0604020202020204" charset="0"/>
                </a:rPr>
                <a:t>sel járó beruházás megvalósítása esetén, legalább </a:t>
              </a:r>
              <a:r>
                <a:rPr lang="hu-HU" sz="2100" dirty="0">
                  <a:solidFill>
                    <a:srgbClr val="FFFF00"/>
                  </a:solidFill>
                  <a:latin typeface="Canva Sans" panose="020B0604020202020204" charset="0"/>
                </a:rPr>
                <a:t>8 db fénykép</a:t>
              </a:r>
            </a:p>
            <a:p>
              <a:pPr marL="669283" lvl="1" indent="-334641" algn="just">
                <a:buFont typeface="Arial"/>
                <a:buChar char="•"/>
              </a:pPr>
              <a:r>
                <a:rPr lang="hu-HU" sz="2100" dirty="0">
                  <a:solidFill>
                    <a:srgbClr val="FFFF00"/>
                  </a:solidFill>
                  <a:latin typeface="Canva Sans" panose="020B0604020202020204" charset="0"/>
                </a:rPr>
                <a:t>Akadálymentesítés</a:t>
              </a:r>
              <a:r>
                <a:rPr lang="hu-HU" sz="2100" dirty="0">
                  <a:solidFill>
                    <a:schemeClr val="bg1"/>
                  </a:solidFill>
                  <a:latin typeface="Canva Sans" panose="020B0604020202020204" charset="0"/>
                </a:rPr>
                <a:t> tevékenység megvalósítása esetén, az építészeti-műszaki tervdokumentáció mellé csatolni szükséges </a:t>
              </a:r>
              <a:r>
                <a:rPr lang="hu-HU" sz="2100" dirty="0">
                  <a:solidFill>
                    <a:srgbClr val="FFFF00"/>
                  </a:solidFill>
                  <a:latin typeface="Canva Sans" panose="020B0604020202020204" charset="0"/>
                </a:rPr>
                <a:t>a foglalkoztatási rehabilitációs humán és műszaki szaktanácsadó, és/vagy rehabilitációs környezettervező szakmérnök/szakértő nyilatkozatát.</a:t>
              </a:r>
            </a:p>
            <a:p>
              <a:pPr marL="669283" lvl="1" indent="-334641" algn="just">
                <a:buFont typeface="Arial"/>
                <a:buChar char="•"/>
              </a:pPr>
              <a:r>
                <a:rPr lang="hu-HU" sz="2100" dirty="0">
                  <a:solidFill>
                    <a:schemeClr val="bg1"/>
                  </a:solidFill>
                  <a:latin typeface="Canva Sans" panose="020B0604020202020204" charset="0"/>
                </a:rPr>
                <a:t>Az </a:t>
              </a:r>
              <a:r>
                <a:rPr lang="hu-HU" sz="2100" dirty="0">
                  <a:solidFill>
                    <a:srgbClr val="FFFF00"/>
                  </a:solidFill>
                  <a:latin typeface="Canva Sans" panose="020B0604020202020204" charset="0"/>
                </a:rPr>
                <a:t>ÉNGY-ben nem szereplő építési tételekre </a:t>
              </a:r>
              <a:r>
                <a:rPr lang="hu-HU" sz="2100" dirty="0">
                  <a:solidFill>
                    <a:schemeClr val="bg1"/>
                  </a:solidFill>
                  <a:latin typeface="Canva Sans" panose="020B0604020202020204" charset="0"/>
                </a:rPr>
                <a:t>vonatkozólag </a:t>
              </a:r>
              <a:r>
                <a:rPr lang="hu-HU" sz="2100" dirty="0">
                  <a:solidFill>
                    <a:srgbClr val="FFFF00"/>
                  </a:solidFill>
                  <a:latin typeface="Canva Sans" panose="020B0604020202020204" charset="0"/>
                </a:rPr>
                <a:t>három</a:t>
              </a:r>
              <a:r>
                <a:rPr lang="hu-HU" sz="2100" dirty="0">
                  <a:solidFill>
                    <a:schemeClr val="bg1"/>
                  </a:solidFill>
                  <a:latin typeface="Canva Sans" panose="020B0604020202020204" charset="0"/>
                </a:rPr>
                <a:t>, azonos funkcióra vonatkozó műszaki tartalommal rendelkező részletes és tételes </a:t>
              </a:r>
              <a:r>
                <a:rPr lang="hu-HU" sz="2100" dirty="0">
                  <a:solidFill>
                    <a:srgbClr val="FFFF00"/>
                  </a:solidFill>
                  <a:latin typeface="Canva Sans" panose="020B0604020202020204" charset="0"/>
                </a:rPr>
                <a:t>árajánlat</a:t>
              </a:r>
              <a:r>
                <a:rPr lang="hu-HU" sz="2100" dirty="0">
                  <a:solidFill>
                    <a:schemeClr val="bg1"/>
                  </a:solidFill>
                  <a:latin typeface="Canva Sans" panose="020B0604020202020204" charset="0"/>
                </a:rPr>
                <a:t>ot.</a:t>
              </a:r>
            </a:p>
            <a:p>
              <a:pPr marL="669283" lvl="1" indent="-334641" algn="just">
                <a:buFont typeface="Arial"/>
                <a:buChar char="•"/>
              </a:pPr>
              <a:r>
                <a:rPr lang="hu-HU" sz="2100" dirty="0">
                  <a:solidFill>
                    <a:schemeClr val="bg1"/>
                  </a:solidFill>
                  <a:latin typeface="Canva Sans" panose="020B0604020202020204" charset="0"/>
                </a:rPr>
                <a:t>Ha a művelet megvalósítása tartalmaz </a:t>
              </a:r>
              <a:r>
                <a:rPr lang="hu-HU" sz="2100" dirty="0">
                  <a:solidFill>
                    <a:srgbClr val="FFFF00"/>
                  </a:solidFill>
                  <a:latin typeface="Canva Sans" panose="020B0604020202020204" charset="0"/>
                </a:rPr>
                <a:t>vízjogi engedélyköteles beruházás</a:t>
              </a:r>
              <a:r>
                <a:rPr lang="hu-HU" sz="2100" dirty="0">
                  <a:solidFill>
                    <a:schemeClr val="bg1"/>
                  </a:solidFill>
                  <a:latin typeface="Canva Sans" panose="020B0604020202020204" charset="0"/>
                </a:rPr>
                <a:t>t, úgy a vízjogi engedély iránti eljárás </a:t>
              </a:r>
              <a:r>
                <a:rPr lang="hu-HU" sz="2100" dirty="0">
                  <a:solidFill>
                    <a:srgbClr val="FFFF00"/>
                  </a:solidFill>
                  <a:latin typeface="Canva Sans" panose="020B0604020202020204" charset="0"/>
                </a:rPr>
                <a:t>megindítását igazoló dokumentum</a:t>
              </a:r>
              <a:r>
                <a:rPr lang="hu-HU" sz="2100" dirty="0">
                  <a:solidFill>
                    <a:schemeClr val="bg1"/>
                  </a:solidFill>
                  <a:latin typeface="Canva Sans" panose="020B0604020202020204" charset="0"/>
                </a:rPr>
                <a:t>. Meglévő vízi létesítmény felújítás, rekonstrukció esetén a </a:t>
              </a:r>
              <a:r>
                <a:rPr lang="hu-HU" sz="2100" dirty="0">
                  <a:solidFill>
                    <a:srgbClr val="FFFF00"/>
                  </a:solidFill>
                  <a:latin typeface="Canva Sans" panose="020B0604020202020204" charset="0"/>
                </a:rPr>
                <a:t>végleges üzemeltetési és/vagy fennmaradási vízjogi engedélyt</a:t>
              </a:r>
              <a:r>
                <a:rPr lang="hu-HU" sz="2100" dirty="0">
                  <a:solidFill>
                    <a:schemeClr val="bg1"/>
                  </a:solidFill>
                  <a:latin typeface="Canva Sans" panose="020B0604020202020204" charset="0"/>
                </a:rPr>
                <a:t>. </a:t>
              </a:r>
            </a:p>
          </p:txBody>
        </p:sp>
      </p:grpSp>
      <p:sp>
        <p:nvSpPr>
          <p:cNvPr id="12" name="Freeform 12"/>
          <p:cNvSpPr/>
          <p:nvPr/>
        </p:nvSpPr>
        <p:spPr>
          <a:xfrm rot="5400000">
            <a:off x="-462564" y="8728851"/>
            <a:ext cx="1390171" cy="539560"/>
          </a:xfrm>
          <a:custGeom>
            <a:avLst/>
            <a:gdLst/>
            <a:ahLst/>
            <a:cxnLst/>
            <a:rect l="l" t="t" r="r" b="b"/>
            <a:pathLst>
              <a:path w="2090434" h="1050443">
                <a:moveTo>
                  <a:pt x="0" y="0"/>
                </a:moveTo>
                <a:lnTo>
                  <a:pt x="2090434" y="0"/>
                </a:lnTo>
                <a:lnTo>
                  <a:pt x="2090434" y="1050443"/>
                </a:lnTo>
                <a:lnTo>
                  <a:pt x="0" y="10504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E9C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34E5FC-AD2F-97BA-5BE4-DAB62FEEC9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A5F3A36F-0B8F-536C-FDCF-D33A68280195}"/>
              </a:ext>
            </a:extLst>
          </p:cNvPr>
          <p:cNvGrpSpPr/>
          <p:nvPr/>
        </p:nvGrpSpPr>
        <p:grpSpPr>
          <a:xfrm>
            <a:off x="0" y="9628168"/>
            <a:ext cx="18288000" cy="658832"/>
            <a:chOff x="0" y="0"/>
            <a:chExt cx="4816593" cy="17352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D0CB2EC3-0996-1C32-7461-04EC6B10112F}"/>
                </a:ext>
              </a:extLst>
            </p:cNvPr>
            <p:cNvSpPr/>
            <p:nvPr/>
          </p:nvSpPr>
          <p:spPr>
            <a:xfrm>
              <a:off x="0" y="0"/>
              <a:ext cx="4816592" cy="173520"/>
            </a:xfrm>
            <a:custGeom>
              <a:avLst/>
              <a:gdLst/>
              <a:ahLst/>
              <a:cxnLst/>
              <a:rect l="l" t="t" r="r" b="b"/>
              <a:pathLst>
                <a:path w="4816592" h="173520">
                  <a:moveTo>
                    <a:pt x="0" y="0"/>
                  </a:moveTo>
                  <a:lnTo>
                    <a:pt x="4816592" y="0"/>
                  </a:lnTo>
                  <a:lnTo>
                    <a:pt x="4816592" y="173520"/>
                  </a:lnTo>
                  <a:lnTo>
                    <a:pt x="0" y="173520"/>
                  </a:lnTo>
                  <a:close/>
                </a:path>
              </a:pathLst>
            </a:custGeom>
            <a:solidFill>
              <a:srgbClr val="505151"/>
            </a:solidFill>
          </p:spPr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90191C9F-6346-9D75-AAC0-104F232C41CB}"/>
                </a:ext>
              </a:extLst>
            </p:cNvPr>
            <p:cNvSpPr txBox="1"/>
            <p:nvPr/>
          </p:nvSpPr>
          <p:spPr>
            <a:xfrm>
              <a:off x="0" y="-38100"/>
              <a:ext cx="4816593" cy="2116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34AF9969-22DC-5ABC-C778-0ACC15037ADF}"/>
              </a:ext>
            </a:extLst>
          </p:cNvPr>
          <p:cNvSpPr/>
          <p:nvPr/>
        </p:nvSpPr>
        <p:spPr>
          <a:xfrm>
            <a:off x="16459200" y="0"/>
            <a:ext cx="1828800" cy="1507734"/>
          </a:xfrm>
          <a:custGeom>
            <a:avLst/>
            <a:gdLst/>
            <a:ahLst/>
            <a:cxnLst/>
            <a:rect l="l" t="t" r="r" b="b"/>
            <a:pathLst>
              <a:path w="2538856" h="2359020">
                <a:moveTo>
                  <a:pt x="0" y="0"/>
                </a:moveTo>
                <a:lnTo>
                  <a:pt x="2538856" y="0"/>
                </a:lnTo>
                <a:lnTo>
                  <a:pt x="2538856" y="2359020"/>
                </a:lnTo>
                <a:lnTo>
                  <a:pt x="0" y="23590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31319DB6-FEEB-BAD6-7774-838A4CA40249}"/>
              </a:ext>
            </a:extLst>
          </p:cNvPr>
          <p:cNvSpPr/>
          <p:nvPr/>
        </p:nvSpPr>
        <p:spPr>
          <a:xfrm>
            <a:off x="572217" y="302699"/>
            <a:ext cx="1272788" cy="1125950"/>
          </a:xfrm>
          <a:custGeom>
            <a:avLst/>
            <a:gdLst/>
            <a:ahLst/>
            <a:cxnLst/>
            <a:rect l="l" t="t" r="r" b="b"/>
            <a:pathLst>
              <a:path w="2341233" h="2396561">
                <a:moveTo>
                  <a:pt x="0" y="0"/>
                </a:moveTo>
                <a:lnTo>
                  <a:pt x="2341234" y="0"/>
                </a:lnTo>
                <a:lnTo>
                  <a:pt x="2341234" y="2396561"/>
                </a:lnTo>
                <a:lnTo>
                  <a:pt x="0" y="23965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1437AF04-FC19-3DAE-C1D5-4EA32283C231}"/>
              </a:ext>
            </a:extLst>
          </p:cNvPr>
          <p:cNvSpPr txBox="1"/>
          <p:nvPr/>
        </p:nvSpPr>
        <p:spPr>
          <a:xfrm>
            <a:off x="2057400" y="425296"/>
            <a:ext cx="12383395" cy="6910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204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va Sans" panose="020B0604020202020204" charset="0"/>
              </a:rPr>
              <a:t>A támogatási kérelem elkészítése során csatolandó mellékletek listája</a:t>
            </a: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ed Hat Display Bold"/>
              <a:ea typeface="Red Hat Display Bold"/>
              <a:cs typeface="Red Hat Display Bold"/>
              <a:sym typeface="Red Hat Display Bold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F291BCE8-7DE6-AAF9-9319-2E9C055DEEC9}"/>
              </a:ext>
            </a:extLst>
          </p:cNvPr>
          <p:cNvSpPr txBox="1"/>
          <p:nvPr/>
        </p:nvSpPr>
        <p:spPr>
          <a:xfrm>
            <a:off x="6193770" y="9648644"/>
            <a:ext cx="5900461" cy="5035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6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8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ugrats Sans"/>
                <a:ea typeface="Rugrats Sans"/>
                <a:cs typeface="Rugrats Sans"/>
                <a:sym typeface="Rugrats Sans"/>
              </a:rPr>
              <a:t>www.abakonyert.hu</a:t>
            </a:r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3AF02D37-F8EC-94AD-8CC8-9E3A03555522}"/>
              </a:ext>
            </a:extLst>
          </p:cNvPr>
          <p:cNvGrpSpPr/>
          <p:nvPr/>
        </p:nvGrpSpPr>
        <p:grpSpPr>
          <a:xfrm>
            <a:off x="168725" y="1097497"/>
            <a:ext cx="17781698" cy="8313679"/>
            <a:chOff x="-55004" y="-54602"/>
            <a:chExt cx="3850617" cy="1760772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A358D79E-FB15-0D3A-6B64-53E56671E714}"/>
                </a:ext>
              </a:extLst>
            </p:cNvPr>
            <p:cNvSpPr/>
            <p:nvPr/>
          </p:nvSpPr>
          <p:spPr>
            <a:xfrm>
              <a:off x="-12783" y="32283"/>
              <a:ext cx="3799727" cy="1673887"/>
            </a:xfrm>
            <a:custGeom>
              <a:avLst/>
              <a:gdLst/>
              <a:ahLst/>
              <a:cxnLst/>
              <a:rect l="l" t="t" r="r" b="b"/>
              <a:pathLst>
                <a:path w="3799727" h="1673887">
                  <a:moveTo>
                    <a:pt x="27368" y="0"/>
                  </a:moveTo>
                  <a:lnTo>
                    <a:pt x="3772359" y="0"/>
                  </a:lnTo>
                  <a:cubicBezTo>
                    <a:pt x="3779618" y="0"/>
                    <a:pt x="3786579" y="2883"/>
                    <a:pt x="3791711" y="8016"/>
                  </a:cubicBezTo>
                  <a:cubicBezTo>
                    <a:pt x="3796843" y="13148"/>
                    <a:pt x="3799727" y="20109"/>
                    <a:pt x="3799727" y="27368"/>
                  </a:cubicBezTo>
                  <a:lnTo>
                    <a:pt x="3799727" y="1646519"/>
                  </a:lnTo>
                  <a:cubicBezTo>
                    <a:pt x="3799727" y="1653778"/>
                    <a:pt x="3796843" y="1660739"/>
                    <a:pt x="3791711" y="1665872"/>
                  </a:cubicBezTo>
                  <a:cubicBezTo>
                    <a:pt x="3786579" y="1671004"/>
                    <a:pt x="3779618" y="1673887"/>
                    <a:pt x="3772359" y="1673887"/>
                  </a:cubicBezTo>
                  <a:lnTo>
                    <a:pt x="27368" y="1673887"/>
                  </a:lnTo>
                  <a:cubicBezTo>
                    <a:pt x="20109" y="1673887"/>
                    <a:pt x="13148" y="1671004"/>
                    <a:pt x="8016" y="1665872"/>
                  </a:cubicBezTo>
                  <a:cubicBezTo>
                    <a:pt x="2883" y="1660739"/>
                    <a:pt x="0" y="1653778"/>
                    <a:pt x="0" y="1646519"/>
                  </a:cubicBezTo>
                  <a:lnTo>
                    <a:pt x="0" y="27368"/>
                  </a:lnTo>
                  <a:cubicBezTo>
                    <a:pt x="0" y="20109"/>
                    <a:pt x="2883" y="13148"/>
                    <a:pt x="8016" y="8016"/>
                  </a:cubicBezTo>
                  <a:cubicBezTo>
                    <a:pt x="13148" y="2883"/>
                    <a:pt x="20109" y="0"/>
                    <a:pt x="27368" y="0"/>
                  </a:cubicBezTo>
                  <a:close/>
                </a:path>
              </a:pathLst>
            </a:custGeom>
            <a:solidFill>
              <a:srgbClr val="4C683F"/>
            </a:solidFill>
          </p:spPr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52CB614F-67B7-8935-FAF1-10E8BD6CF3DA}"/>
                </a:ext>
              </a:extLst>
            </p:cNvPr>
            <p:cNvSpPr txBox="1"/>
            <p:nvPr/>
          </p:nvSpPr>
          <p:spPr>
            <a:xfrm>
              <a:off x="-55004" y="-54602"/>
              <a:ext cx="3850617" cy="1742480"/>
            </a:xfrm>
            <a:prstGeom prst="rect">
              <a:avLst/>
            </a:prstGeom>
          </p:spPr>
          <p:txBody>
            <a:bodyPr lIns="88900" tIns="88900" rIns="88900" bIns="88900" rtlCol="0" anchor="ctr"/>
            <a:lstStyle/>
            <a:p>
              <a:pPr marL="669283" lvl="1" indent="-334641">
                <a:spcBef>
                  <a:spcPts val="600"/>
                </a:spcBef>
                <a:buFont typeface="Arial"/>
                <a:buChar char="•"/>
              </a:pPr>
              <a:endParaRPr lang="hu-HU" sz="2800" dirty="0">
                <a:solidFill>
                  <a:schemeClr val="bg1"/>
                </a:solidFill>
              </a:endParaRPr>
            </a:p>
            <a:p>
              <a:pPr marL="669283" lvl="1" indent="-334641" algn="just">
                <a:spcBef>
                  <a:spcPts val="1200"/>
                </a:spcBef>
                <a:buFont typeface="Arial"/>
                <a:buChar char="•"/>
              </a:pPr>
              <a:r>
                <a:rPr lang="hu-HU" sz="2000" dirty="0">
                  <a:solidFill>
                    <a:schemeClr val="bg1"/>
                  </a:solidFill>
                  <a:latin typeface="Canva Sans" panose="020B0604020202020204" charset="0"/>
                </a:rPr>
                <a:t>A kedvezményezett az ÁÚF-ben, valamint a felhívásban foglaltaknak megfelelőn köteles igazolni a fejlesztés alapjául szolgáló tevékenységhez szükséges ingatlan vonatkozásában a rendezett tulajdoni és/vagy használati viszonyokat. </a:t>
              </a:r>
              <a:r>
                <a:rPr lang="hu-HU" sz="2000" dirty="0">
                  <a:solidFill>
                    <a:srgbClr val="FFFF00"/>
                  </a:solidFill>
                  <a:latin typeface="Canva Sans" panose="020B0604020202020204" charset="0"/>
                </a:rPr>
                <a:t>(Tulajdonosi hozzájáruló nyilatkozat </a:t>
              </a:r>
              <a:r>
                <a:rPr lang="hu-HU" sz="2000" dirty="0">
                  <a:solidFill>
                    <a:schemeClr val="bg1"/>
                  </a:solidFill>
                  <a:latin typeface="Canva Sans" panose="020B0604020202020204" charset="0"/>
                </a:rPr>
                <a:t>12. melléklet</a:t>
              </a:r>
              <a:r>
                <a:rPr lang="hu-HU" sz="2000" dirty="0">
                  <a:solidFill>
                    <a:srgbClr val="FFFF00"/>
                  </a:solidFill>
                  <a:latin typeface="Canva Sans" panose="020B0604020202020204" charset="0"/>
                </a:rPr>
                <a:t>, Használati megállapodás </a:t>
              </a:r>
              <a:r>
                <a:rPr lang="hu-HU" sz="2000" dirty="0">
                  <a:solidFill>
                    <a:schemeClr val="bg1"/>
                  </a:solidFill>
                  <a:latin typeface="Canva Sans" panose="020B0604020202020204" charset="0"/>
                </a:rPr>
                <a:t>11. melléklet)</a:t>
              </a:r>
            </a:p>
            <a:p>
              <a:pPr marL="669283" lvl="1" indent="-334641" algn="just">
                <a:spcBef>
                  <a:spcPts val="1200"/>
                </a:spcBef>
                <a:buFont typeface="Arial"/>
                <a:buChar char="•"/>
              </a:pPr>
              <a:r>
                <a:rPr lang="hu-HU" sz="2000" dirty="0">
                  <a:solidFill>
                    <a:srgbClr val="FFFF00"/>
                  </a:solidFill>
                  <a:latin typeface="Canva Sans" panose="020B0604020202020204" charset="0"/>
                </a:rPr>
                <a:t>Nyilatkozat</a:t>
              </a:r>
              <a:r>
                <a:rPr lang="hu-HU" sz="2000" dirty="0">
                  <a:solidFill>
                    <a:schemeClr val="bg1"/>
                  </a:solidFill>
                  <a:latin typeface="Canva Sans" panose="020B0604020202020204" charset="0"/>
                </a:rPr>
                <a:t> arról, hogy a HACS aktív (rendes vagy hálózati) </a:t>
              </a:r>
              <a:r>
                <a:rPr lang="hu-HU" sz="2000" dirty="0">
                  <a:solidFill>
                    <a:srgbClr val="FFFF00"/>
                  </a:solidFill>
                  <a:latin typeface="Canva Sans" panose="020B0604020202020204" charset="0"/>
                </a:rPr>
                <a:t>tagságá</a:t>
              </a:r>
              <a:r>
                <a:rPr lang="hu-HU" sz="2000" dirty="0">
                  <a:solidFill>
                    <a:schemeClr val="bg1"/>
                  </a:solidFill>
                  <a:latin typeface="Canva Sans" panose="020B0604020202020204" charset="0"/>
                </a:rPr>
                <a:t>t a művelet fenntartási időszakában </a:t>
              </a:r>
              <a:r>
                <a:rPr lang="hu-HU" sz="2000" dirty="0">
                  <a:solidFill>
                    <a:srgbClr val="FFFF00"/>
                  </a:solidFill>
                  <a:latin typeface="Canva Sans" panose="020B0604020202020204" charset="0"/>
                </a:rPr>
                <a:t>fenntartja</a:t>
              </a:r>
              <a:r>
                <a:rPr lang="hu-HU" sz="2000" dirty="0">
                  <a:solidFill>
                    <a:schemeClr val="bg1"/>
                  </a:solidFill>
                  <a:latin typeface="Canva Sans" panose="020B0604020202020204" charset="0"/>
                </a:rPr>
                <a:t>. </a:t>
              </a:r>
            </a:p>
            <a:p>
              <a:pPr marL="669283" lvl="1" indent="-334641" algn="just">
                <a:spcBef>
                  <a:spcPts val="1200"/>
                </a:spcBef>
                <a:buFont typeface="Arial"/>
                <a:buChar char="•"/>
              </a:pPr>
              <a:r>
                <a:rPr lang="hu-HU" sz="2000" dirty="0">
                  <a:solidFill>
                    <a:srgbClr val="FFFF00"/>
                  </a:solidFill>
                  <a:latin typeface="Canva Sans" panose="020B0604020202020204" charset="0"/>
                </a:rPr>
                <a:t>Együttműködési megállapodás a HACS-csal</a:t>
              </a:r>
              <a:r>
                <a:rPr lang="hu-HU" sz="2000" dirty="0">
                  <a:solidFill>
                    <a:schemeClr val="bg1"/>
                  </a:solidFill>
                  <a:latin typeface="Canva Sans" panose="020B0604020202020204" charset="0"/>
                </a:rPr>
                <a:t>. (9. melléklet) </a:t>
              </a:r>
            </a:p>
            <a:p>
              <a:pPr marL="669283" lvl="1" indent="-334641" algn="just">
                <a:spcBef>
                  <a:spcPts val="1200"/>
                </a:spcBef>
                <a:buFont typeface="Arial"/>
                <a:buChar char="•"/>
              </a:pPr>
              <a:r>
                <a:rPr lang="hu-HU" sz="2000" dirty="0">
                  <a:solidFill>
                    <a:schemeClr val="bg1"/>
                  </a:solidFill>
                  <a:latin typeface="Canva Sans" panose="020B0604020202020204" charset="0"/>
                </a:rPr>
                <a:t>Eszközbeszerzés és építés esetén a tervezett fejlesztés megvalósulási helyének feltüntetésével kiegészített, a fejlesztés településen belüli elhelyezkedését bemutató, </a:t>
              </a:r>
              <a:r>
                <a:rPr lang="hu-HU" sz="2000" dirty="0">
                  <a:solidFill>
                    <a:srgbClr val="FFFF00"/>
                  </a:solidFill>
                  <a:latin typeface="Canva Sans" panose="020B0604020202020204" charset="0"/>
                </a:rPr>
                <a:t>30 napnál nem régebbi térképmásolatot</a:t>
              </a:r>
              <a:r>
                <a:rPr lang="hu-HU" sz="2000" dirty="0">
                  <a:solidFill>
                    <a:schemeClr val="bg1"/>
                  </a:solidFill>
                  <a:latin typeface="Canva Sans" panose="020B0604020202020204" charset="0"/>
                </a:rPr>
                <a:t>.</a:t>
              </a:r>
            </a:p>
            <a:p>
              <a:pPr marL="669283" lvl="1" indent="-334641" algn="just">
                <a:spcBef>
                  <a:spcPts val="1200"/>
                </a:spcBef>
                <a:buFont typeface="Arial"/>
                <a:buChar char="•"/>
              </a:pPr>
              <a:r>
                <a:rPr lang="hu-HU" sz="2000" dirty="0">
                  <a:solidFill>
                    <a:schemeClr val="bg1"/>
                  </a:solidFill>
                  <a:latin typeface="Canva Sans" panose="020B0604020202020204" charset="0"/>
                </a:rPr>
                <a:t>A tervezett fejlesztés megvalósulási helyére vonatkozó 30 napnál nem régebbi </a:t>
              </a:r>
              <a:r>
                <a:rPr lang="hu-HU" sz="2000" dirty="0">
                  <a:solidFill>
                    <a:srgbClr val="FFFF00"/>
                  </a:solidFill>
                  <a:latin typeface="Canva Sans" panose="020B0604020202020204" charset="0"/>
                </a:rPr>
                <a:t>szemle típusú, e-hiteles tulajdoni lap</a:t>
              </a:r>
            </a:p>
            <a:p>
              <a:pPr marL="669283" lvl="1" indent="-334641" algn="just">
                <a:spcBef>
                  <a:spcPts val="1200"/>
                </a:spcBef>
                <a:buFont typeface="Arial"/>
                <a:buChar char="•"/>
              </a:pPr>
              <a:r>
                <a:rPr lang="hu-HU" sz="2000" dirty="0">
                  <a:solidFill>
                    <a:srgbClr val="FFFF00"/>
                  </a:solidFill>
                  <a:latin typeface="Canva Sans" panose="020B0604020202020204" charset="0"/>
                </a:rPr>
                <a:t>Együttműködési megállapodás más partnerrel</a:t>
              </a:r>
              <a:r>
                <a:rPr lang="hu-HU" sz="2000" dirty="0">
                  <a:solidFill>
                    <a:schemeClr val="bg1"/>
                  </a:solidFill>
                  <a:latin typeface="Canva Sans" panose="020B0604020202020204" charset="0"/>
                </a:rPr>
                <a:t>. (10. melléklet)</a:t>
              </a:r>
            </a:p>
            <a:p>
              <a:pPr marL="669283" lvl="1" indent="-334641" algn="just">
                <a:spcBef>
                  <a:spcPts val="1200"/>
                </a:spcBef>
                <a:buFont typeface="Arial"/>
                <a:buChar char="•"/>
              </a:pPr>
              <a:r>
                <a:rPr lang="hu-HU" sz="2000">
                  <a:solidFill>
                    <a:schemeClr val="bg1"/>
                  </a:solidFill>
                  <a:latin typeface="Canva Sans" panose="020B0604020202020204" charset="0"/>
                </a:rPr>
                <a:t>Nyilatkozat </a:t>
              </a:r>
              <a:r>
                <a:rPr lang="hu-HU" sz="2000" dirty="0">
                  <a:solidFill>
                    <a:schemeClr val="bg1"/>
                  </a:solidFill>
                  <a:latin typeface="Canva Sans" panose="020B0604020202020204" charset="0"/>
                </a:rPr>
                <a:t>a </a:t>
              </a:r>
              <a:r>
                <a:rPr lang="hu-HU" sz="2000" dirty="0">
                  <a:solidFill>
                    <a:srgbClr val="FFFF00"/>
                  </a:solidFill>
                  <a:latin typeface="Canva Sans" panose="020B0604020202020204" charset="0"/>
                </a:rPr>
                <a:t>művelet részletes tartalmáról </a:t>
              </a:r>
              <a:r>
                <a:rPr lang="hu-HU" sz="2000" dirty="0">
                  <a:solidFill>
                    <a:schemeClr val="bg1"/>
                  </a:solidFill>
                  <a:latin typeface="Canva Sans" panose="020B0604020202020204" charset="0"/>
                </a:rPr>
                <a:t>(13. melléklet Nyilatkozat a művelet részletes tartalmáról minta). </a:t>
              </a:r>
            </a:p>
            <a:p>
              <a:pPr marL="669283" lvl="1" indent="-334641" algn="just">
                <a:spcBef>
                  <a:spcPts val="1200"/>
                </a:spcBef>
                <a:buFont typeface="Arial"/>
                <a:buChar char="•"/>
              </a:pPr>
              <a:r>
                <a:rPr lang="hu-HU" sz="2000" dirty="0">
                  <a:solidFill>
                    <a:schemeClr val="bg1"/>
                  </a:solidFill>
                  <a:latin typeface="Canva Sans" panose="020B0604020202020204" charset="0"/>
                </a:rPr>
                <a:t>2. célterület esetén: </a:t>
              </a:r>
              <a:r>
                <a:rPr lang="hu-HU" sz="2000" dirty="0">
                  <a:solidFill>
                    <a:srgbClr val="FFFF00"/>
                  </a:solidFill>
                  <a:latin typeface="Canva Sans" panose="020B0604020202020204" charset="0"/>
                </a:rPr>
                <a:t>Őstermelő </a:t>
              </a:r>
              <a:r>
                <a:rPr lang="hu-HU" sz="2000" dirty="0">
                  <a:solidFill>
                    <a:schemeClr val="bg1"/>
                  </a:solidFill>
                  <a:latin typeface="Canva Sans" panose="020B0604020202020204" charset="0"/>
                </a:rPr>
                <a:t>kedvezményezett vonatkozásában</a:t>
              </a:r>
              <a:r>
                <a:rPr lang="hu-HU" sz="2000" dirty="0">
                  <a:solidFill>
                    <a:srgbClr val="FFFF00"/>
                  </a:solidFill>
                  <a:latin typeface="Canva Sans" panose="020B0604020202020204" charset="0"/>
                </a:rPr>
                <a:t> személyi igazolvány, lakcím kártya. </a:t>
              </a:r>
            </a:p>
            <a:p>
              <a:pPr marL="669283" lvl="1" indent="-334641" algn="just">
                <a:spcBef>
                  <a:spcPts val="1200"/>
                </a:spcBef>
                <a:buFont typeface="Arial"/>
                <a:buChar char="•"/>
              </a:pPr>
              <a:r>
                <a:rPr lang="hu-HU" sz="2000" dirty="0">
                  <a:solidFill>
                    <a:schemeClr val="bg1"/>
                  </a:solidFill>
                  <a:latin typeface="Canva Sans" panose="020B0604020202020204" charset="0"/>
                </a:rPr>
                <a:t>A 2. célterület esetén amennyiben a kedvezményezett őstermelőként nyújtja be a kérelmét </a:t>
              </a:r>
              <a:r>
                <a:rPr lang="hu-HU" sz="2000" dirty="0">
                  <a:solidFill>
                    <a:srgbClr val="FFFF00"/>
                  </a:solidFill>
                  <a:latin typeface="Canva Sans" panose="020B0604020202020204" charset="0"/>
                </a:rPr>
                <a:t>őstermelői tevékenység adatlap</a:t>
              </a:r>
              <a:r>
                <a:rPr lang="hu-HU" sz="2000" dirty="0">
                  <a:solidFill>
                    <a:schemeClr val="bg1"/>
                  </a:solidFill>
                  <a:latin typeface="Canva Sans" panose="020B0604020202020204" charset="0"/>
                </a:rPr>
                <a:t> benyújtása szükséges</a:t>
              </a:r>
            </a:p>
            <a:p>
              <a:pPr marL="669283" lvl="1" indent="-334641" algn="just">
                <a:spcBef>
                  <a:spcPts val="1200"/>
                </a:spcBef>
                <a:buFont typeface="Arial"/>
                <a:buChar char="•"/>
              </a:pPr>
              <a:r>
                <a:rPr lang="hu-HU" sz="2000" dirty="0">
                  <a:solidFill>
                    <a:schemeClr val="bg1"/>
                  </a:solidFill>
                  <a:latin typeface="Canva Sans" panose="020B0604020202020204" charset="0"/>
                </a:rPr>
                <a:t>Az 1. célterület esetében könyvvezetésért felelős személy aláírásával ellátott </a:t>
              </a:r>
              <a:r>
                <a:rPr lang="hu-HU" sz="2000" dirty="0">
                  <a:solidFill>
                    <a:srgbClr val="FFFF00"/>
                  </a:solidFill>
                  <a:latin typeface="Canva Sans" panose="020B0604020202020204" charset="0"/>
                </a:rPr>
                <a:t>nyilatkozat </a:t>
              </a:r>
              <a:r>
                <a:rPr lang="hu-HU" sz="2000" dirty="0">
                  <a:solidFill>
                    <a:schemeClr val="bg1"/>
                  </a:solidFill>
                  <a:latin typeface="Canva Sans" panose="020B0604020202020204" charset="0"/>
                </a:rPr>
                <a:t>szükséges a </a:t>
              </a:r>
              <a:r>
                <a:rPr lang="hu-HU" sz="2000" dirty="0">
                  <a:solidFill>
                    <a:srgbClr val="FFFF00"/>
                  </a:solidFill>
                  <a:latin typeface="Canva Sans" panose="020B0604020202020204" charset="0"/>
                </a:rPr>
                <a:t>mezőgazdasági tevékenységről</a:t>
              </a:r>
              <a:r>
                <a:rPr lang="hu-HU" sz="2000" dirty="0">
                  <a:solidFill>
                    <a:schemeClr val="bg1"/>
                  </a:solidFill>
                  <a:latin typeface="Canva Sans" panose="020B0604020202020204" charset="0"/>
                </a:rPr>
                <a:t>, amennyiben a vállalkozás tevékenységi körében található mezőgazdasági tevékenység. (7. melléklet: Nyilatkozat mezőgazdasági tevékenységről minta)</a:t>
              </a:r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BDB34B7E-8E52-6560-0518-B9015E972000}"/>
              </a:ext>
            </a:extLst>
          </p:cNvPr>
          <p:cNvSpPr/>
          <p:nvPr/>
        </p:nvSpPr>
        <p:spPr>
          <a:xfrm rot="5400000">
            <a:off x="-462564" y="8728851"/>
            <a:ext cx="1390171" cy="539560"/>
          </a:xfrm>
          <a:custGeom>
            <a:avLst/>
            <a:gdLst/>
            <a:ahLst/>
            <a:cxnLst/>
            <a:rect l="l" t="t" r="r" b="b"/>
            <a:pathLst>
              <a:path w="2090434" h="1050443">
                <a:moveTo>
                  <a:pt x="0" y="0"/>
                </a:moveTo>
                <a:lnTo>
                  <a:pt x="2090434" y="0"/>
                </a:lnTo>
                <a:lnTo>
                  <a:pt x="2090434" y="1050443"/>
                </a:lnTo>
                <a:lnTo>
                  <a:pt x="0" y="10504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7680009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E9C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0A023E-22D3-362E-0912-D6C813FF6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6290BCE1-81DE-912B-781C-2A04A3EB04C5}"/>
              </a:ext>
            </a:extLst>
          </p:cNvPr>
          <p:cNvGrpSpPr/>
          <p:nvPr/>
        </p:nvGrpSpPr>
        <p:grpSpPr>
          <a:xfrm>
            <a:off x="0" y="9628168"/>
            <a:ext cx="18288000" cy="658832"/>
            <a:chOff x="0" y="0"/>
            <a:chExt cx="4816593" cy="17352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BB7A60B8-DF34-F369-2C93-A2412C81AD5A}"/>
                </a:ext>
              </a:extLst>
            </p:cNvPr>
            <p:cNvSpPr/>
            <p:nvPr/>
          </p:nvSpPr>
          <p:spPr>
            <a:xfrm>
              <a:off x="0" y="0"/>
              <a:ext cx="4816592" cy="173520"/>
            </a:xfrm>
            <a:custGeom>
              <a:avLst/>
              <a:gdLst/>
              <a:ahLst/>
              <a:cxnLst/>
              <a:rect l="l" t="t" r="r" b="b"/>
              <a:pathLst>
                <a:path w="4816592" h="173520">
                  <a:moveTo>
                    <a:pt x="0" y="0"/>
                  </a:moveTo>
                  <a:lnTo>
                    <a:pt x="4816592" y="0"/>
                  </a:lnTo>
                  <a:lnTo>
                    <a:pt x="4816592" y="173520"/>
                  </a:lnTo>
                  <a:lnTo>
                    <a:pt x="0" y="173520"/>
                  </a:lnTo>
                  <a:close/>
                </a:path>
              </a:pathLst>
            </a:custGeom>
            <a:solidFill>
              <a:srgbClr val="505151"/>
            </a:solidFill>
          </p:spPr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996BEB3D-9F7C-BCFC-7F6E-291649DA1A0B}"/>
                </a:ext>
              </a:extLst>
            </p:cNvPr>
            <p:cNvSpPr txBox="1"/>
            <p:nvPr/>
          </p:nvSpPr>
          <p:spPr>
            <a:xfrm>
              <a:off x="0" y="-38100"/>
              <a:ext cx="4816593" cy="2116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90950867-E92D-F12F-E4BB-D5AB7267FE64}"/>
              </a:ext>
            </a:extLst>
          </p:cNvPr>
          <p:cNvSpPr/>
          <p:nvPr/>
        </p:nvSpPr>
        <p:spPr>
          <a:xfrm>
            <a:off x="16611600" y="-184444"/>
            <a:ext cx="1823232" cy="1667675"/>
          </a:xfrm>
          <a:custGeom>
            <a:avLst/>
            <a:gdLst/>
            <a:ahLst/>
            <a:cxnLst/>
            <a:rect l="l" t="t" r="r" b="b"/>
            <a:pathLst>
              <a:path w="2538856" h="2359020">
                <a:moveTo>
                  <a:pt x="0" y="0"/>
                </a:moveTo>
                <a:lnTo>
                  <a:pt x="2538856" y="0"/>
                </a:lnTo>
                <a:lnTo>
                  <a:pt x="2538856" y="2359020"/>
                </a:lnTo>
                <a:lnTo>
                  <a:pt x="0" y="23590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D994BFAE-E995-94BC-E155-798A600CC3CC}"/>
              </a:ext>
            </a:extLst>
          </p:cNvPr>
          <p:cNvSpPr/>
          <p:nvPr/>
        </p:nvSpPr>
        <p:spPr>
          <a:xfrm>
            <a:off x="572217" y="302699"/>
            <a:ext cx="1272788" cy="1125950"/>
          </a:xfrm>
          <a:custGeom>
            <a:avLst/>
            <a:gdLst/>
            <a:ahLst/>
            <a:cxnLst/>
            <a:rect l="l" t="t" r="r" b="b"/>
            <a:pathLst>
              <a:path w="2341233" h="2396561">
                <a:moveTo>
                  <a:pt x="0" y="0"/>
                </a:moveTo>
                <a:lnTo>
                  <a:pt x="2341234" y="0"/>
                </a:lnTo>
                <a:lnTo>
                  <a:pt x="2341234" y="2396561"/>
                </a:lnTo>
                <a:lnTo>
                  <a:pt x="0" y="23965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61A9CE1F-E432-191A-B177-E4ADA88F72BC}"/>
              </a:ext>
            </a:extLst>
          </p:cNvPr>
          <p:cNvSpPr txBox="1"/>
          <p:nvPr/>
        </p:nvSpPr>
        <p:spPr>
          <a:xfrm>
            <a:off x="2057400" y="425296"/>
            <a:ext cx="12383395" cy="6910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6204"/>
              </a:lnSpc>
              <a:spcBef>
                <a:spcPct val="0"/>
              </a:spcBef>
            </a:pPr>
            <a:r>
              <a:rPr lang="hu-HU" sz="2800" dirty="0">
                <a:latin typeface="Canva Sans" panose="020B0604020202020204" charset="0"/>
              </a:rPr>
              <a:t>Az </a:t>
            </a:r>
            <a:r>
              <a:rPr lang="hu-HU" sz="2800" b="1" dirty="0">
                <a:latin typeface="Canva Sans" panose="020B0604020202020204" charset="0"/>
              </a:rPr>
              <a:t>első kifizetési kérelemhez </a:t>
            </a:r>
            <a:r>
              <a:rPr lang="hu-HU" sz="2800" dirty="0">
                <a:latin typeface="Canva Sans" panose="020B0604020202020204" charset="0"/>
              </a:rPr>
              <a:t>csatolandó dokumentumok</a:t>
            </a:r>
            <a:r>
              <a:rPr kumimoji="0" lang="hu-H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va Sans" panose="020B0604020202020204" charset="0"/>
              </a:rPr>
              <a:t>: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nva Sans" panose="020B0604020202020204" charset="0"/>
              <a:ea typeface="Red Hat Display Bold"/>
              <a:cs typeface="Red Hat Display Bold"/>
              <a:sym typeface="Red Hat Display Bold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6B474B3E-ADD4-20A0-AB4D-93570F104434}"/>
              </a:ext>
            </a:extLst>
          </p:cNvPr>
          <p:cNvSpPr txBox="1"/>
          <p:nvPr/>
        </p:nvSpPr>
        <p:spPr>
          <a:xfrm>
            <a:off x="6193770" y="9648644"/>
            <a:ext cx="5900461" cy="5035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6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8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ugrats Sans"/>
                <a:ea typeface="Rugrats Sans"/>
                <a:cs typeface="Rugrats Sans"/>
                <a:sym typeface="Rugrats Sans"/>
              </a:rPr>
              <a:t>www.abakonyert.hu</a:t>
            </a:r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E5FA603E-1276-01BB-9FAA-A360932647F7}"/>
              </a:ext>
            </a:extLst>
          </p:cNvPr>
          <p:cNvGrpSpPr/>
          <p:nvPr/>
        </p:nvGrpSpPr>
        <p:grpSpPr>
          <a:xfrm>
            <a:off x="999822" y="1564024"/>
            <a:ext cx="16259329" cy="7964362"/>
            <a:chOff x="198452" y="-20088"/>
            <a:chExt cx="3807422" cy="1752473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31400224-2E0A-5149-299B-467F1677DA7E}"/>
                </a:ext>
              </a:extLst>
            </p:cNvPr>
            <p:cNvSpPr/>
            <p:nvPr/>
          </p:nvSpPr>
          <p:spPr>
            <a:xfrm>
              <a:off x="206147" y="-20088"/>
              <a:ext cx="3799727" cy="1673887"/>
            </a:xfrm>
            <a:custGeom>
              <a:avLst/>
              <a:gdLst/>
              <a:ahLst/>
              <a:cxnLst/>
              <a:rect l="l" t="t" r="r" b="b"/>
              <a:pathLst>
                <a:path w="3799727" h="1673887">
                  <a:moveTo>
                    <a:pt x="27368" y="0"/>
                  </a:moveTo>
                  <a:lnTo>
                    <a:pt x="3772359" y="0"/>
                  </a:lnTo>
                  <a:cubicBezTo>
                    <a:pt x="3779618" y="0"/>
                    <a:pt x="3786579" y="2883"/>
                    <a:pt x="3791711" y="8016"/>
                  </a:cubicBezTo>
                  <a:cubicBezTo>
                    <a:pt x="3796843" y="13148"/>
                    <a:pt x="3799727" y="20109"/>
                    <a:pt x="3799727" y="27368"/>
                  </a:cubicBezTo>
                  <a:lnTo>
                    <a:pt x="3799727" y="1646519"/>
                  </a:lnTo>
                  <a:cubicBezTo>
                    <a:pt x="3799727" y="1653778"/>
                    <a:pt x="3796843" y="1660739"/>
                    <a:pt x="3791711" y="1665872"/>
                  </a:cubicBezTo>
                  <a:cubicBezTo>
                    <a:pt x="3786579" y="1671004"/>
                    <a:pt x="3779618" y="1673887"/>
                    <a:pt x="3772359" y="1673887"/>
                  </a:cubicBezTo>
                  <a:lnTo>
                    <a:pt x="27368" y="1673887"/>
                  </a:lnTo>
                  <a:cubicBezTo>
                    <a:pt x="20109" y="1673887"/>
                    <a:pt x="13148" y="1671004"/>
                    <a:pt x="8016" y="1665872"/>
                  </a:cubicBezTo>
                  <a:cubicBezTo>
                    <a:pt x="2883" y="1660739"/>
                    <a:pt x="0" y="1653778"/>
                    <a:pt x="0" y="1646519"/>
                  </a:cubicBezTo>
                  <a:lnTo>
                    <a:pt x="0" y="27368"/>
                  </a:lnTo>
                  <a:cubicBezTo>
                    <a:pt x="0" y="20109"/>
                    <a:pt x="2883" y="13148"/>
                    <a:pt x="8016" y="8016"/>
                  </a:cubicBezTo>
                  <a:cubicBezTo>
                    <a:pt x="13148" y="2883"/>
                    <a:pt x="20109" y="0"/>
                    <a:pt x="27368" y="0"/>
                  </a:cubicBezTo>
                  <a:close/>
                </a:path>
              </a:pathLst>
            </a:custGeom>
            <a:solidFill>
              <a:srgbClr val="4C683F"/>
            </a:solidFill>
          </p:spPr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81DCBE21-E5F7-0FF4-32F8-1FDA3528146E}"/>
                </a:ext>
              </a:extLst>
            </p:cNvPr>
            <p:cNvSpPr txBox="1"/>
            <p:nvPr/>
          </p:nvSpPr>
          <p:spPr>
            <a:xfrm>
              <a:off x="198452" y="58498"/>
              <a:ext cx="3799727" cy="1673887"/>
            </a:xfrm>
            <a:prstGeom prst="rect">
              <a:avLst/>
            </a:prstGeom>
          </p:spPr>
          <p:txBody>
            <a:bodyPr lIns="88900" tIns="88900" rIns="88900" bIns="88900" rtlCol="0" anchor="ctr"/>
            <a:lstStyle/>
            <a:p>
              <a:pPr marL="669283" lvl="1" indent="-334641">
                <a:spcBef>
                  <a:spcPts val="600"/>
                </a:spcBef>
                <a:spcAft>
                  <a:spcPts val="1800"/>
                </a:spcAft>
                <a:buFont typeface="Arial"/>
                <a:buChar char="•"/>
              </a:pPr>
              <a:r>
                <a:rPr lang="hu-HU" sz="2400" dirty="0">
                  <a:solidFill>
                    <a:schemeClr val="bg1"/>
                  </a:solidFill>
                  <a:latin typeface="Canva Sans" panose="020B0604020202020204" charset="0"/>
                </a:rPr>
                <a:t>Legkésőbb az első, </a:t>
              </a:r>
              <a:r>
                <a:rPr lang="hu-HU" sz="2400" dirty="0">
                  <a:solidFill>
                    <a:srgbClr val="FFFF00"/>
                  </a:solidFill>
                  <a:latin typeface="Canva Sans" panose="020B0604020202020204" charset="0"/>
                </a:rPr>
                <a:t>építéssel és/vagy vízjogi engedélyköteles </a:t>
              </a:r>
              <a:r>
                <a:rPr lang="hu-HU" sz="2400" dirty="0">
                  <a:solidFill>
                    <a:schemeClr val="bg1"/>
                  </a:solidFill>
                  <a:latin typeface="Canva Sans" panose="020B0604020202020204" charset="0"/>
                </a:rPr>
                <a:t>beruházással kapcsolatos kifizetési kérelemhez mellékelni kell a </a:t>
              </a:r>
              <a:r>
                <a:rPr lang="hu-HU" sz="2400" dirty="0">
                  <a:solidFill>
                    <a:srgbClr val="FFFF00"/>
                  </a:solidFill>
                  <a:latin typeface="Canva Sans" panose="020B0604020202020204" charset="0"/>
                </a:rPr>
                <a:t>kedvezményezett nevére szóló</a:t>
              </a:r>
              <a:r>
                <a:rPr lang="hu-HU" sz="2400" dirty="0">
                  <a:latin typeface="Canva Sans" panose="020B0604020202020204" charset="0"/>
                </a:rPr>
                <a:t>, </a:t>
              </a:r>
              <a:r>
                <a:rPr lang="hu-HU" sz="2400" dirty="0">
                  <a:solidFill>
                    <a:srgbClr val="FFFF00"/>
                  </a:solidFill>
                  <a:latin typeface="Canva Sans" panose="020B0604020202020204" charset="0"/>
                </a:rPr>
                <a:t>végleges építési</a:t>
              </a:r>
              <a:r>
                <a:rPr lang="hu-HU" sz="2400" dirty="0">
                  <a:latin typeface="Canva Sans" panose="020B0604020202020204" charset="0"/>
                </a:rPr>
                <a:t> </a:t>
              </a:r>
              <a:r>
                <a:rPr lang="hu-HU" sz="2400" dirty="0">
                  <a:solidFill>
                    <a:schemeClr val="bg1"/>
                  </a:solidFill>
                  <a:latin typeface="Canva Sans" panose="020B0604020202020204" charset="0"/>
                </a:rPr>
                <a:t>és/vagy a végleges </a:t>
              </a:r>
              <a:r>
                <a:rPr lang="hu-HU" sz="2400" dirty="0">
                  <a:solidFill>
                    <a:srgbClr val="FFFF00"/>
                  </a:solidFill>
                  <a:latin typeface="Canva Sans" panose="020B0604020202020204" charset="0"/>
                </a:rPr>
                <a:t>vízjogi</a:t>
              </a:r>
              <a:r>
                <a:rPr lang="hu-HU" sz="2400" dirty="0">
                  <a:latin typeface="Canva Sans" panose="020B0604020202020204" charset="0"/>
                </a:rPr>
                <a:t> </a:t>
              </a:r>
              <a:r>
                <a:rPr lang="hu-HU" sz="2400" dirty="0">
                  <a:solidFill>
                    <a:schemeClr val="bg1"/>
                  </a:solidFill>
                  <a:latin typeface="Canva Sans" panose="020B0604020202020204" charset="0"/>
                </a:rPr>
                <a:t>létesítési/bányakapitánysági </a:t>
              </a:r>
              <a:r>
                <a:rPr lang="hu-HU" sz="2400" dirty="0">
                  <a:solidFill>
                    <a:srgbClr val="FFFF00"/>
                  </a:solidFill>
                  <a:latin typeface="Canva Sans" panose="020B0604020202020204" charset="0"/>
                </a:rPr>
                <a:t>engedélyt</a:t>
              </a:r>
              <a:r>
                <a:rPr lang="hu-HU" sz="2400" dirty="0">
                  <a:solidFill>
                    <a:schemeClr val="bg1"/>
                  </a:solidFill>
                  <a:latin typeface="Canva Sans" panose="020B0604020202020204" charset="0"/>
                </a:rPr>
                <a:t>, beleértve az </a:t>
              </a:r>
              <a:r>
                <a:rPr lang="hu-HU" sz="2400" dirty="0">
                  <a:solidFill>
                    <a:srgbClr val="FFFF00"/>
                  </a:solidFill>
                  <a:latin typeface="Canva Sans" panose="020B0604020202020204" charset="0"/>
                </a:rPr>
                <a:t>engedélyezési záradékkal ellátott építészeti-műszaki tervdokumentációt</a:t>
              </a:r>
              <a:r>
                <a:rPr lang="hu-HU" sz="2400" dirty="0">
                  <a:solidFill>
                    <a:schemeClr val="bg1"/>
                  </a:solidFill>
                  <a:latin typeface="Canva Sans" panose="020B0604020202020204" charset="0"/>
                </a:rPr>
                <a:t>. </a:t>
              </a:r>
            </a:p>
            <a:p>
              <a:pPr marL="791842" lvl="2">
                <a:spcBef>
                  <a:spcPts val="600"/>
                </a:spcBef>
                <a:spcAft>
                  <a:spcPts val="1800"/>
                </a:spcAft>
              </a:pPr>
              <a:r>
                <a:rPr lang="hu-HU" sz="2400" dirty="0">
                  <a:latin typeface="Canva Sans" panose="020B0604020202020204" charset="0"/>
                </a:rPr>
                <a:t>- </a:t>
              </a:r>
              <a:r>
                <a:rPr lang="hu-HU" sz="2400" dirty="0">
                  <a:solidFill>
                    <a:srgbClr val="FFFF00"/>
                  </a:solidFill>
                  <a:latin typeface="Canva Sans" panose="020B0604020202020204" charset="0"/>
                </a:rPr>
                <a:t>Nem engedélyköteles vízjogi tevékenység </a:t>
              </a:r>
              <a:r>
                <a:rPr lang="hu-HU" sz="2400" dirty="0">
                  <a:solidFill>
                    <a:schemeClr val="bg1"/>
                  </a:solidFill>
                  <a:latin typeface="Canva Sans" panose="020B0604020202020204" charset="0"/>
                </a:rPr>
                <a:t>esetén az első érintett kifizetési kérelemhez mellékelni kell a </a:t>
              </a:r>
              <a:r>
                <a:rPr lang="hu-HU" sz="2400" dirty="0">
                  <a:solidFill>
                    <a:srgbClr val="FFFF00"/>
                  </a:solidFill>
                  <a:latin typeface="Canva Sans" panose="020B0604020202020204" charset="0"/>
                </a:rPr>
                <a:t>bejelentési kötelezettség teljesítéséről</a:t>
              </a:r>
              <a:r>
                <a:rPr lang="hu-HU" sz="2400" dirty="0">
                  <a:latin typeface="Canva Sans" panose="020B0604020202020204" charset="0"/>
                </a:rPr>
                <a:t> </a:t>
              </a:r>
              <a:r>
                <a:rPr lang="hu-HU" sz="2400" dirty="0">
                  <a:solidFill>
                    <a:schemeClr val="bg1"/>
                  </a:solidFill>
                  <a:latin typeface="Canva Sans" panose="020B0604020202020204" charset="0"/>
                </a:rPr>
                <a:t>és annak </a:t>
              </a:r>
              <a:r>
                <a:rPr lang="hu-HU" sz="2400" dirty="0">
                  <a:solidFill>
                    <a:srgbClr val="FFFF00"/>
                  </a:solidFill>
                  <a:latin typeface="Canva Sans" panose="020B0604020202020204" charset="0"/>
                </a:rPr>
                <a:t>vízügyi hatóság részéről történő elfogadásáról szóló igazolást/nyilatkozatot</a:t>
              </a:r>
              <a:r>
                <a:rPr lang="hu-HU" sz="2400" dirty="0">
                  <a:solidFill>
                    <a:schemeClr val="bg1"/>
                  </a:solidFill>
                  <a:latin typeface="Canva Sans" panose="020B0604020202020204" charset="0"/>
                </a:rPr>
                <a:t>. </a:t>
              </a:r>
            </a:p>
            <a:p>
              <a:pPr marL="669283" lvl="1" indent="-334641">
                <a:spcBef>
                  <a:spcPts val="600"/>
                </a:spcBef>
                <a:spcAft>
                  <a:spcPts val="1800"/>
                </a:spcAft>
                <a:buFont typeface="Arial"/>
                <a:buChar char="•"/>
              </a:pPr>
              <a:r>
                <a:rPr lang="hu-HU" sz="2400" dirty="0">
                  <a:solidFill>
                    <a:srgbClr val="FFFF00"/>
                  </a:solidFill>
                  <a:latin typeface="Canva Sans" panose="020B0604020202020204" charset="0"/>
                </a:rPr>
                <a:t>Építési művelet esetén </a:t>
              </a:r>
              <a:r>
                <a:rPr lang="hu-HU" sz="2400" dirty="0">
                  <a:solidFill>
                    <a:schemeClr val="bg1"/>
                  </a:solidFill>
                  <a:latin typeface="Canva Sans" panose="020B0604020202020204" charset="0"/>
                </a:rPr>
                <a:t>az elszámolni kívánt bizonylattal együtt az </a:t>
              </a:r>
              <a:r>
                <a:rPr lang="hu-HU" sz="2400" dirty="0">
                  <a:solidFill>
                    <a:srgbClr val="FFFF00"/>
                  </a:solidFill>
                  <a:latin typeface="Canva Sans" panose="020B0604020202020204" charset="0"/>
                </a:rPr>
                <a:t>ÉNGY szerinti bontású számlarészletezőt </a:t>
              </a:r>
              <a:r>
                <a:rPr lang="hu-HU" sz="2400" dirty="0">
                  <a:solidFill>
                    <a:schemeClr val="bg1"/>
                  </a:solidFill>
                  <a:latin typeface="Canva Sans" panose="020B0604020202020204" charset="0"/>
                </a:rPr>
                <a:t>is be kell nyújtani minden kifizetési kérelemhez.</a:t>
              </a:r>
            </a:p>
            <a:p>
              <a:pPr marL="669283" lvl="1" indent="-334641">
                <a:spcBef>
                  <a:spcPts val="600"/>
                </a:spcBef>
                <a:spcAft>
                  <a:spcPts val="1800"/>
                </a:spcAft>
                <a:buFont typeface="Arial"/>
                <a:buChar char="•"/>
              </a:pPr>
              <a:r>
                <a:rPr lang="hu-HU" sz="2400" dirty="0">
                  <a:solidFill>
                    <a:schemeClr val="bg1"/>
                  </a:solidFill>
                  <a:latin typeface="Canva Sans" panose="020B0604020202020204" charset="0"/>
                </a:rPr>
                <a:t>Hálózatra termelő napelemes művelet esetén az első napelemes rendszer létesítésével kapcsolatos kifizetési kérelemhez mellékelni kell a hálózati engedélyes által jóváhagyott csatlakozási dokumentációt. </a:t>
              </a:r>
            </a:p>
            <a:p>
              <a:pPr marL="669283" lvl="1" indent="-334641">
                <a:spcBef>
                  <a:spcPts val="600"/>
                </a:spcBef>
                <a:spcAft>
                  <a:spcPts val="1800"/>
                </a:spcAft>
                <a:buFont typeface="Arial"/>
                <a:buChar char="•"/>
              </a:pPr>
              <a:r>
                <a:rPr lang="hu-HU" sz="2400" dirty="0">
                  <a:solidFill>
                    <a:schemeClr val="bg1"/>
                  </a:solidFill>
                  <a:latin typeface="Canva Sans" panose="020B0604020202020204" charset="0"/>
                </a:rPr>
                <a:t>Ha releváns, a támogatási kérelem benyújtását megelőzően az üzemeltetésre történő átadás feladat/közfeladat ellátásáról szóló, a felhívás 3.3. fejezetének III. alfejezetében foglalt tartalmi követelményeknek megfelelő megállapodás módosításának tervezete vagy végleges verziója. </a:t>
              </a:r>
            </a:p>
            <a:p>
              <a:pPr marL="334642" lvl="1">
                <a:spcBef>
                  <a:spcPts val="600"/>
                </a:spcBef>
                <a:spcAft>
                  <a:spcPts val="1800"/>
                </a:spcAft>
              </a:pPr>
              <a:r>
                <a:rPr lang="hu-HU" sz="2400" dirty="0">
                  <a:solidFill>
                    <a:schemeClr val="bg1"/>
                  </a:solidFill>
                  <a:latin typeface="Canva Sans" panose="020B0604020202020204" charset="0"/>
                </a:rPr>
                <a:t>Felhívjuk figyelmét, hogy a felsorolt mellékleteket az első kifizetési kérelem benyújtása során csatolni szükséges. A dokumentumokat az előlegigénylés kapcsán a Kincstár jogosult bekérni.</a:t>
              </a:r>
            </a:p>
            <a:p>
              <a:pPr marL="669283" lvl="1" indent="-334641">
                <a:spcBef>
                  <a:spcPts val="600"/>
                </a:spcBef>
                <a:spcAft>
                  <a:spcPts val="1800"/>
                </a:spcAft>
                <a:buFont typeface="Arial"/>
                <a:buChar char="•"/>
              </a:pPr>
              <a:endParaRPr lang="hu-HU" sz="2600" dirty="0">
                <a:solidFill>
                  <a:schemeClr val="bg1"/>
                </a:solidFill>
                <a:latin typeface="Canva Sans" panose="020B0604020202020204" charset="0"/>
              </a:endParaRPr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968AD297-12E8-8D13-1A9A-DE0F8EC29328}"/>
              </a:ext>
            </a:extLst>
          </p:cNvPr>
          <p:cNvSpPr/>
          <p:nvPr/>
        </p:nvSpPr>
        <p:spPr>
          <a:xfrm rot="5400000">
            <a:off x="-350205" y="8377646"/>
            <a:ext cx="1502217" cy="799258"/>
          </a:xfrm>
          <a:custGeom>
            <a:avLst/>
            <a:gdLst/>
            <a:ahLst/>
            <a:cxnLst/>
            <a:rect l="l" t="t" r="r" b="b"/>
            <a:pathLst>
              <a:path w="2090434" h="1050443">
                <a:moveTo>
                  <a:pt x="0" y="0"/>
                </a:moveTo>
                <a:lnTo>
                  <a:pt x="2090434" y="0"/>
                </a:lnTo>
                <a:lnTo>
                  <a:pt x="2090434" y="1050443"/>
                </a:lnTo>
                <a:lnTo>
                  <a:pt x="0" y="10504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582290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E9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628168"/>
            <a:ext cx="18288000" cy="658832"/>
            <a:chOff x="0" y="0"/>
            <a:chExt cx="4816593" cy="17352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173520"/>
            </a:xfrm>
            <a:custGeom>
              <a:avLst/>
              <a:gdLst/>
              <a:ahLst/>
              <a:cxnLst/>
              <a:rect l="l" t="t" r="r" b="b"/>
              <a:pathLst>
                <a:path w="4816592" h="173520">
                  <a:moveTo>
                    <a:pt x="0" y="0"/>
                  </a:moveTo>
                  <a:lnTo>
                    <a:pt x="4816592" y="0"/>
                  </a:lnTo>
                  <a:lnTo>
                    <a:pt x="4816592" y="173520"/>
                  </a:lnTo>
                  <a:lnTo>
                    <a:pt x="0" y="173520"/>
                  </a:lnTo>
                  <a:close/>
                </a:path>
              </a:pathLst>
            </a:custGeom>
            <a:solidFill>
              <a:srgbClr val="505151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2116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15020471" y="1"/>
            <a:ext cx="3267529" cy="2933700"/>
          </a:xfrm>
          <a:custGeom>
            <a:avLst/>
            <a:gdLst/>
            <a:ahLst/>
            <a:cxnLst/>
            <a:rect l="l" t="t" r="r" b="b"/>
            <a:pathLst>
              <a:path w="3661161" h="3401829">
                <a:moveTo>
                  <a:pt x="0" y="0"/>
                </a:moveTo>
                <a:lnTo>
                  <a:pt x="3661161" y="0"/>
                </a:lnTo>
                <a:lnTo>
                  <a:pt x="3661161" y="3401829"/>
                </a:lnTo>
                <a:lnTo>
                  <a:pt x="0" y="34018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050471" y="2628654"/>
            <a:ext cx="6426200" cy="5354687"/>
            <a:chOff x="-1" y="-34597"/>
            <a:chExt cx="3869475" cy="1524426"/>
          </a:xfrm>
        </p:grpSpPr>
        <p:sp>
          <p:nvSpPr>
            <p:cNvPr id="7" name="Freeform 7"/>
            <p:cNvSpPr/>
            <p:nvPr/>
          </p:nvSpPr>
          <p:spPr>
            <a:xfrm>
              <a:off x="101598" y="24485"/>
              <a:ext cx="3767876" cy="1453721"/>
            </a:xfrm>
            <a:custGeom>
              <a:avLst/>
              <a:gdLst/>
              <a:ahLst/>
              <a:cxnLst/>
              <a:rect l="l" t="t" r="r" b="b"/>
              <a:pathLst>
                <a:path w="3767876" h="1453721">
                  <a:moveTo>
                    <a:pt x="27599" y="0"/>
                  </a:moveTo>
                  <a:lnTo>
                    <a:pt x="3740277" y="0"/>
                  </a:lnTo>
                  <a:cubicBezTo>
                    <a:pt x="3755520" y="0"/>
                    <a:pt x="3767876" y="12357"/>
                    <a:pt x="3767876" y="27599"/>
                  </a:cubicBezTo>
                  <a:lnTo>
                    <a:pt x="3767876" y="1426122"/>
                  </a:lnTo>
                  <a:cubicBezTo>
                    <a:pt x="3767876" y="1441364"/>
                    <a:pt x="3755520" y="1453721"/>
                    <a:pt x="3740277" y="1453721"/>
                  </a:cubicBezTo>
                  <a:lnTo>
                    <a:pt x="27599" y="1453721"/>
                  </a:lnTo>
                  <a:cubicBezTo>
                    <a:pt x="12357" y="1453721"/>
                    <a:pt x="0" y="1441364"/>
                    <a:pt x="0" y="1426122"/>
                  </a:cubicBezTo>
                  <a:lnTo>
                    <a:pt x="0" y="27599"/>
                  </a:lnTo>
                  <a:cubicBezTo>
                    <a:pt x="0" y="12357"/>
                    <a:pt x="12357" y="0"/>
                    <a:pt x="27599" y="0"/>
                  </a:cubicBezTo>
                  <a:close/>
                </a:path>
              </a:pathLst>
            </a:custGeom>
            <a:solidFill>
              <a:srgbClr val="4C683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-1" y="-34597"/>
              <a:ext cx="3767876" cy="15244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924554" lvl="1" indent="-514350">
                <a:lnSpc>
                  <a:spcPts val="4419"/>
                </a:lnSpc>
                <a:buAutoNum type="arabicPeriod"/>
              </a:pPr>
              <a:r>
                <a:rPr lang="hu-HU" sz="2800" b="1" u="sng" dirty="0">
                  <a:solidFill>
                    <a:schemeClr val="bg1"/>
                  </a:solidFill>
                </a:rPr>
                <a:t>célterület esetén: </a:t>
              </a:r>
            </a:p>
            <a:p>
              <a:pPr marL="867404" lvl="1" indent="-457200">
                <a:lnSpc>
                  <a:spcPts val="4419"/>
                </a:lnSpc>
                <a:buFont typeface="Arial" panose="020B0604020202020204" pitchFamily="34" charset="0"/>
                <a:buChar char="•"/>
              </a:pPr>
              <a:r>
                <a:rPr lang="hu-HU" sz="2800" dirty="0">
                  <a:solidFill>
                    <a:schemeClr val="bg1"/>
                  </a:solidFill>
                </a:rPr>
                <a:t>Közkereseti társaság (116)</a:t>
              </a:r>
            </a:p>
            <a:p>
              <a:pPr marL="867404" lvl="1" indent="-457200">
                <a:lnSpc>
                  <a:spcPts val="4419"/>
                </a:lnSpc>
                <a:buFont typeface="Arial" panose="020B0604020202020204" pitchFamily="34" charset="0"/>
                <a:buChar char="•"/>
              </a:pPr>
              <a:r>
                <a:rPr lang="hu-HU" sz="2800" dirty="0">
                  <a:solidFill>
                    <a:schemeClr val="bg1"/>
                  </a:solidFill>
                </a:rPr>
                <a:t>Korlátolt felelősségű társaság (113)</a:t>
              </a:r>
            </a:p>
            <a:p>
              <a:pPr marL="867404" lvl="1" indent="-457200">
                <a:lnSpc>
                  <a:spcPts val="4419"/>
                </a:lnSpc>
                <a:buFont typeface="Arial" panose="020B0604020202020204" pitchFamily="34" charset="0"/>
                <a:buChar char="•"/>
              </a:pPr>
              <a:r>
                <a:rPr lang="hu-HU" sz="2800" dirty="0">
                  <a:solidFill>
                    <a:schemeClr val="bg1"/>
                  </a:solidFill>
                </a:rPr>
                <a:t>Betéti társaság (117) </a:t>
              </a:r>
            </a:p>
            <a:p>
              <a:pPr marL="867404" lvl="1" indent="-457200">
                <a:lnSpc>
                  <a:spcPts val="4419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hu-HU" sz="2800" dirty="0">
                  <a:solidFill>
                    <a:schemeClr val="bg1"/>
                  </a:solidFill>
                </a:rPr>
                <a:t>Egyéni vállalkozó (231)</a:t>
              </a:r>
              <a:endParaRPr lang="hu-HU" sz="2800" dirty="0">
                <a:solidFill>
                  <a:schemeClr val="bg1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  <a:p>
              <a:pPr marL="410204" lvl="1" algn="ctr">
                <a:lnSpc>
                  <a:spcPts val="4419"/>
                </a:lnSpc>
              </a:pPr>
              <a:r>
                <a:rPr lang="hu-HU" sz="2800" dirty="0" err="1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Mikrovállalkozás</a:t>
              </a:r>
              <a:r>
                <a:rPr lang="hu-HU" sz="2800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10 fő alatt, minden kapcsolt vállalkozás összeszámítódik!</a:t>
              </a:r>
              <a:endParaRPr lang="en-US" sz="28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</p:grpSp>
      <p:sp>
        <p:nvSpPr>
          <p:cNvPr id="9" name="Freeform 9"/>
          <p:cNvSpPr/>
          <p:nvPr/>
        </p:nvSpPr>
        <p:spPr>
          <a:xfrm>
            <a:off x="15749144" y="6995472"/>
            <a:ext cx="2341233" cy="2396561"/>
          </a:xfrm>
          <a:custGeom>
            <a:avLst/>
            <a:gdLst/>
            <a:ahLst/>
            <a:cxnLst/>
            <a:rect l="l" t="t" r="r" b="b"/>
            <a:pathLst>
              <a:path w="2341233" h="2396561">
                <a:moveTo>
                  <a:pt x="0" y="0"/>
                </a:moveTo>
                <a:lnTo>
                  <a:pt x="2341233" y="0"/>
                </a:lnTo>
                <a:lnTo>
                  <a:pt x="2341233" y="2396561"/>
                </a:lnTo>
                <a:lnTo>
                  <a:pt x="0" y="23965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050471" y="1425319"/>
            <a:ext cx="9866564" cy="978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44"/>
              </a:lnSpc>
              <a:spcBef>
                <a:spcPct val="0"/>
              </a:spcBef>
            </a:pPr>
            <a:r>
              <a:rPr lang="en-US" sz="4960" dirty="0">
                <a:solidFill>
                  <a:srgbClr val="000000"/>
                </a:solidFill>
                <a:latin typeface="Rugrats Sans"/>
                <a:ea typeface="Rugrats Sans"/>
                <a:cs typeface="Rugrats Sans"/>
                <a:sym typeface="Rugrats Sans"/>
              </a:rPr>
              <a:t>Kedvezményezettek köre: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438291"/>
            <a:ext cx="13589077" cy="853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44"/>
              </a:lnSpc>
              <a:spcBef>
                <a:spcPct val="0"/>
              </a:spcBef>
            </a:pPr>
            <a:r>
              <a:rPr lang="en-US" sz="5031" b="1" dirty="0">
                <a:solidFill>
                  <a:srgbClr val="000000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Ki nyújthat be helyi támogatási kérelmet?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193770" y="9648644"/>
            <a:ext cx="5900461" cy="5035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17"/>
              </a:lnSpc>
              <a:spcBef>
                <a:spcPct val="0"/>
              </a:spcBef>
            </a:pPr>
            <a:r>
              <a:rPr lang="en-US" sz="2583" dirty="0">
                <a:solidFill>
                  <a:srgbClr val="FFFFFF"/>
                </a:solidFill>
                <a:latin typeface="Rugrats Sans"/>
                <a:ea typeface="Rugrats Sans"/>
                <a:cs typeface="Rugrats Sans"/>
                <a:sym typeface="Rugrats Sans"/>
              </a:rPr>
              <a:t>www.abakonyert.hu</a:t>
            </a:r>
          </a:p>
        </p:txBody>
      </p:sp>
      <p:grpSp>
        <p:nvGrpSpPr>
          <p:cNvPr id="13" name="Group 6">
            <a:extLst>
              <a:ext uri="{FF2B5EF4-FFF2-40B4-BE49-F238E27FC236}">
                <a16:creationId xmlns:a16="http://schemas.microsoft.com/office/drawing/2014/main" id="{9B99B273-ADC9-C338-5C57-20792CBEE6DF}"/>
              </a:ext>
            </a:extLst>
          </p:cNvPr>
          <p:cNvGrpSpPr/>
          <p:nvPr/>
        </p:nvGrpSpPr>
        <p:grpSpPr>
          <a:xfrm>
            <a:off x="8770257" y="2537981"/>
            <a:ext cx="6257471" cy="5333883"/>
            <a:chOff x="0" y="-24368"/>
            <a:chExt cx="3767876" cy="1519294"/>
          </a:xfrm>
        </p:grpSpPr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267617CE-E69A-FFD6-C9AB-BD6DB3705CCE}"/>
                </a:ext>
              </a:extLst>
            </p:cNvPr>
            <p:cNvSpPr/>
            <p:nvPr/>
          </p:nvSpPr>
          <p:spPr>
            <a:xfrm>
              <a:off x="0" y="41205"/>
              <a:ext cx="3767876" cy="1453721"/>
            </a:xfrm>
            <a:custGeom>
              <a:avLst/>
              <a:gdLst/>
              <a:ahLst/>
              <a:cxnLst/>
              <a:rect l="l" t="t" r="r" b="b"/>
              <a:pathLst>
                <a:path w="3767876" h="1453721">
                  <a:moveTo>
                    <a:pt x="27599" y="0"/>
                  </a:moveTo>
                  <a:lnTo>
                    <a:pt x="3740277" y="0"/>
                  </a:lnTo>
                  <a:cubicBezTo>
                    <a:pt x="3755520" y="0"/>
                    <a:pt x="3767876" y="12357"/>
                    <a:pt x="3767876" y="27599"/>
                  </a:cubicBezTo>
                  <a:lnTo>
                    <a:pt x="3767876" y="1426122"/>
                  </a:lnTo>
                  <a:cubicBezTo>
                    <a:pt x="3767876" y="1441364"/>
                    <a:pt x="3755520" y="1453721"/>
                    <a:pt x="3740277" y="1453721"/>
                  </a:cubicBezTo>
                  <a:lnTo>
                    <a:pt x="27599" y="1453721"/>
                  </a:lnTo>
                  <a:cubicBezTo>
                    <a:pt x="12357" y="1453721"/>
                    <a:pt x="0" y="1441364"/>
                    <a:pt x="0" y="1426122"/>
                  </a:cubicBezTo>
                  <a:lnTo>
                    <a:pt x="0" y="27599"/>
                  </a:lnTo>
                  <a:cubicBezTo>
                    <a:pt x="0" y="12357"/>
                    <a:pt x="12357" y="0"/>
                    <a:pt x="27599" y="0"/>
                  </a:cubicBezTo>
                  <a:close/>
                </a:path>
              </a:pathLst>
            </a:custGeom>
            <a:solidFill>
              <a:srgbClr val="4C683F"/>
            </a:solidFill>
          </p:spPr>
        </p:sp>
        <p:sp>
          <p:nvSpPr>
            <p:cNvPr id="15" name="TextBox 8">
              <a:extLst>
                <a:ext uri="{FF2B5EF4-FFF2-40B4-BE49-F238E27FC236}">
                  <a16:creationId xmlns:a16="http://schemas.microsoft.com/office/drawing/2014/main" id="{78EECB20-B107-6EE1-1669-4F39E0189999}"/>
                </a:ext>
              </a:extLst>
            </p:cNvPr>
            <p:cNvSpPr txBox="1"/>
            <p:nvPr/>
          </p:nvSpPr>
          <p:spPr>
            <a:xfrm>
              <a:off x="0" y="-24368"/>
              <a:ext cx="3767876" cy="14780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410204" lvl="1">
                <a:lnSpc>
                  <a:spcPts val="4419"/>
                </a:lnSpc>
              </a:pPr>
              <a:r>
                <a:rPr lang="hu-HU" sz="2800" b="1" u="sng" dirty="0">
                  <a:solidFill>
                    <a:schemeClr val="bg1"/>
                  </a:solidFill>
                </a:rPr>
                <a:t>2. célterület esetén: </a:t>
              </a:r>
            </a:p>
            <a:p>
              <a:pPr marL="867404" lvl="1" indent="-457200">
                <a:lnSpc>
                  <a:spcPts val="4419"/>
                </a:lnSpc>
                <a:buFont typeface="Arial" panose="020B0604020202020204" pitchFamily="34" charset="0"/>
                <a:buChar char="•"/>
              </a:pPr>
              <a:r>
                <a:rPr lang="hu-HU" sz="2800" dirty="0">
                  <a:solidFill>
                    <a:schemeClr val="bg1"/>
                  </a:solidFill>
                </a:rPr>
                <a:t>Családi mezőgazdasági társaság (</a:t>
              </a:r>
              <a:r>
                <a:rPr lang="hu-HU" sz="2800" dirty="0" err="1">
                  <a:solidFill>
                    <a:schemeClr val="bg1"/>
                  </a:solidFill>
                </a:rPr>
                <a:t>csmt</a:t>
              </a:r>
              <a:r>
                <a:rPr lang="hu-HU" sz="2800" dirty="0">
                  <a:solidFill>
                    <a:schemeClr val="bg1"/>
                  </a:solidFill>
                </a:rPr>
                <a:t>)</a:t>
              </a:r>
            </a:p>
            <a:p>
              <a:pPr marL="867404" lvl="1" indent="-457200">
                <a:lnSpc>
                  <a:spcPts val="4419"/>
                </a:lnSpc>
                <a:buFont typeface="Arial" panose="020B0604020202020204" pitchFamily="34" charset="0"/>
                <a:buChar char="•"/>
              </a:pPr>
              <a:r>
                <a:rPr lang="hu-HU" sz="2800" dirty="0">
                  <a:solidFill>
                    <a:schemeClr val="bg1"/>
                  </a:solidFill>
                </a:rPr>
                <a:t>Egyéni vállalkozó (231)</a:t>
              </a:r>
            </a:p>
            <a:p>
              <a:pPr marL="867404" lvl="1" indent="-457200">
                <a:lnSpc>
                  <a:spcPts val="4419"/>
                </a:lnSpc>
                <a:buFont typeface="Arial" panose="020B0604020202020204" pitchFamily="34" charset="0"/>
                <a:buChar char="•"/>
              </a:pPr>
              <a:r>
                <a:rPr lang="hu-HU" sz="2800" dirty="0">
                  <a:solidFill>
                    <a:schemeClr val="bg1"/>
                  </a:solidFill>
                </a:rPr>
                <a:t>Mezőgazdasági őstermelő (most)</a:t>
              </a:r>
            </a:p>
            <a:p>
              <a:pPr marL="867404" lvl="1" indent="-457200">
                <a:lnSpc>
                  <a:spcPts val="4419"/>
                </a:lnSpc>
                <a:buFont typeface="Arial" panose="020B0604020202020204" pitchFamily="34" charset="0"/>
                <a:buChar char="•"/>
              </a:pPr>
              <a:r>
                <a:rPr lang="hu-HU" sz="2800" dirty="0">
                  <a:solidFill>
                    <a:schemeClr val="bg1"/>
                  </a:solidFill>
                </a:rPr>
                <a:t>Korlátolt felelősségű társaság (113)</a:t>
              </a:r>
            </a:p>
            <a:p>
              <a:pPr marL="867404" lvl="1" indent="-457200">
                <a:lnSpc>
                  <a:spcPts val="4419"/>
                </a:lnSpc>
                <a:buFont typeface="Arial" panose="020B0604020202020204" pitchFamily="34" charset="0"/>
                <a:buChar char="•"/>
              </a:pPr>
              <a:r>
                <a:rPr lang="hu-HU" sz="2800" dirty="0">
                  <a:solidFill>
                    <a:schemeClr val="bg1"/>
                  </a:solidFill>
                </a:rPr>
                <a:t>Betéti társaság (117) </a:t>
              </a:r>
            </a:p>
            <a:p>
              <a:pPr marL="867404" lvl="1" indent="-457200">
                <a:lnSpc>
                  <a:spcPts val="4419"/>
                </a:lnSpc>
                <a:buFont typeface="Arial" panose="020B0604020202020204" pitchFamily="34" charset="0"/>
                <a:buChar char="•"/>
              </a:pPr>
              <a:r>
                <a:rPr lang="hu-HU" sz="2800" dirty="0">
                  <a:solidFill>
                    <a:schemeClr val="bg1"/>
                  </a:solidFill>
                </a:rPr>
                <a:t>Közkereseti társaság (116)</a:t>
              </a:r>
              <a:endParaRPr lang="en-US" sz="2800" dirty="0">
                <a:solidFill>
                  <a:schemeClr val="bg1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E9C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D2D02A-0F61-A00B-4D0D-4D63C100C8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D026F692-5D5D-D869-8E1C-D57BBC14789B}"/>
              </a:ext>
            </a:extLst>
          </p:cNvPr>
          <p:cNvGrpSpPr/>
          <p:nvPr/>
        </p:nvGrpSpPr>
        <p:grpSpPr>
          <a:xfrm>
            <a:off x="0" y="9628168"/>
            <a:ext cx="18288000" cy="658832"/>
            <a:chOff x="0" y="0"/>
            <a:chExt cx="4816593" cy="17352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243246DD-E76A-184B-A195-1026F5D76FBD}"/>
                </a:ext>
              </a:extLst>
            </p:cNvPr>
            <p:cNvSpPr/>
            <p:nvPr/>
          </p:nvSpPr>
          <p:spPr>
            <a:xfrm>
              <a:off x="0" y="0"/>
              <a:ext cx="4816592" cy="173520"/>
            </a:xfrm>
            <a:custGeom>
              <a:avLst/>
              <a:gdLst/>
              <a:ahLst/>
              <a:cxnLst/>
              <a:rect l="l" t="t" r="r" b="b"/>
              <a:pathLst>
                <a:path w="4816592" h="173520">
                  <a:moveTo>
                    <a:pt x="0" y="0"/>
                  </a:moveTo>
                  <a:lnTo>
                    <a:pt x="4816592" y="0"/>
                  </a:lnTo>
                  <a:lnTo>
                    <a:pt x="4816592" y="173520"/>
                  </a:lnTo>
                  <a:lnTo>
                    <a:pt x="0" y="173520"/>
                  </a:lnTo>
                  <a:close/>
                </a:path>
              </a:pathLst>
            </a:custGeom>
            <a:solidFill>
              <a:srgbClr val="505151"/>
            </a:solidFill>
          </p:spPr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6B91775F-E52C-35FE-86A9-C4F318313EE0}"/>
                </a:ext>
              </a:extLst>
            </p:cNvPr>
            <p:cNvSpPr txBox="1"/>
            <p:nvPr/>
          </p:nvSpPr>
          <p:spPr>
            <a:xfrm>
              <a:off x="0" y="-38100"/>
              <a:ext cx="4816593" cy="2116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0296D60F-2C04-97A6-FF8A-687907C05504}"/>
              </a:ext>
            </a:extLst>
          </p:cNvPr>
          <p:cNvSpPr/>
          <p:nvPr/>
        </p:nvSpPr>
        <p:spPr>
          <a:xfrm>
            <a:off x="17015212" y="0"/>
            <a:ext cx="1272788" cy="1025175"/>
          </a:xfrm>
          <a:custGeom>
            <a:avLst/>
            <a:gdLst/>
            <a:ahLst/>
            <a:cxnLst/>
            <a:rect l="l" t="t" r="r" b="b"/>
            <a:pathLst>
              <a:path w="2538856" h="2359020">
                <a:moveTo>
                  <a:pt x="0" y="0"/>
                </a:moveTo>
                <a:lnTo>
                  <a:pt x="2538856" y="0"/>
                </a:lnTo>
                <a:lnTo>
                  <a:pt x="2538856" y="2359020"/>
                </a:lnTo>
                <a:lnTo>
                  <a:pt x="0" y="23590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7D0BC687-D634-AC76-C86D-50FE5572281C}"/>
              </a:ext>
            </a:extLst>
          </p:cNvPr>
          <p:cNvSpPr/>
          <p:nvPr/>
        </p:nvSpPr>
        <p:spPr>
          <a:xfrm>
            <a:off x="572217" y="302699"/>
            <a:ext cx="1272788" cy="1125950"/>
          </a:xfrm>
          <a:custGeom>
            <a:avLst/>
            <a:gdLst/>
            <a:ahLst/>
            <a:cxnLst/>
            <a:rect l="l" t="t" r="r" b="b"/>
            <a:pathLst>
              <a:path w="2341233" h="2396561">
                <a:moveTo>
                  <a:pt x="0" y="0"/>
                </a:moveTo>
                <a:lnTo>
                  <a:pt x="2341234" y="0"/>
                </a:lnTo>
                <a:lnTo>
                  <a:pt x="2341234" y="2396561"/>
                </a:lnTo>
                <a:lnTo>
                  <a:pt x="0" y="23965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7BFB7EE-E03D-FFE4-2D6E-66A5BEC80349}"/>
              </a:ext>
            </a:extLst>
          </p:cNvPr>
          <p:cNvSpPr txBox="1"/>
          <p:nvPr/>
        </p:nvSpPr>
        <p:spPr>
          <a:xfrm>
            <a:off x="2057400" y="425296"/>
            <a:ext cx="12383395" cy="6946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6204"/>
              </a:lnSpc>
              <a:spcBef>
                <a:spcPct val="0"/>
              </a:spcBef>
            </a:pPr>
            <a:r>
              <a:rPr lang="hu-HU" sz="2800" b="1" dirty="0">
                <a:latin typeface="Canva Sans" panose="020B0604020202020204" charset="0"/>
              </a:rPr>
              <a:t>Záró kifizetési kérelemhez csatolandó dokumentumok </a:t>
            </a: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va Sans" panose="020B0604020202020204" charset="0"/>
              </a:rPr>
              <a:t>listája: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nva Sans" panose="020B0604020202020204" charset="0"/>
              <a:ea typeface="Red Hat Display Bold"/>
              <a:cs typeface="Red Hat Display Bold"/>
              <a:sym typeface="Red Hat Display Bold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2E6E8394-1C6E-8A23-04D5-246F9868392A}"/>
              </a:ext>
            </a:extLst>
          </p:cNvPr>
          <p:cNvSpPr txBox="1"/>
          <p:nvPr/>
        </p:nvSpPr>
        <p:spPr>
          <a:xfrm>
            <a:off x="6193770" y="9648644"/>
            <a:ext cx="5900461" cy="5035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6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8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ugrats Sans"/>
                <a:ea typeface="Rugrats Sans"/>
                <a:cs typeface="Rugrats Sans"/>
                <a:sym typeface="Rugrats Sans"/>
              </a:rPr>
              <a:t>www.abakonyert.hu</a:t>
            </a:r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374DC82F-25B2-A01A-37F0-832ADBC53396}"/>
              </a:ext>
            </a:extLst>
          </p:cNvPr>
          <p:cNvGrpSpPr/>
          <p:nvPr/>
        </p:nvGrpSpPr>
        <p:grpSpPr>
          <a:xfrm>
            <a:off x="0" y="1299544"/>
            <a:ext cx="18113827" cy="8193922"/>
            <a:chOff x="-63673" y="-26734"/>
            <a:chExt cx="3901507" cy="1708263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35029376-AA3A-574A-8E5A-2A3F563C17A7}"/>
                </a:ext>
              </a:extLst>
            </p:cNvPr>
            <p:cNvSpPr/>
            <p:nvPr/>
          </p:nvSpPr>
          <p:spPr>
            <a:xfrm>
              <a:off x="1284" y="7642"/>
              <a:ext cx="3803725" cy="1673887"/>
            </a:xfrm>
            <a:custGeom>
              <a:avLst/>
              <a:gdLst/>
              <a:ahLst/>
              <a:cxnLst/>
              <a:rect l="l" t="t" r="r" b="b"/>
              <a:pathLst>
                <a:path w="3799727" h="1673887">
                  <a:moveTo>
                    <a:pt x="27368" y="0"/>
                  </a:moveTo>
                  <a:lnTo>
                    <a:pt x="3772359" y="0"/>
                  </a:lnTo>
                  <a:cubicBezTo>
                    <a:pt x="3779618" y="0"/>
                    <a:pt x="3786579" y="2883"/>
                    <a:pt x="3791711" y="8016"/>
                  </a:cubicBezTo>
                  <a:cubicBezTo>
                    <a:pt x="3796843" y="13148"/>
                    <a:pt x="3799727" y="20109"/>
                    <a:pt x="3799727" y="27368"/>
                  </a:cubicBezTo>
                  <a:lnTo>
                    <a:pt x="3799727" y="1646519"/>
                  </a:lnTo>
                  <a:cubicBezTo>
                    <a:pt x="3799727" y="1653778"/>
                    <a:pt x="3796843" y="1660739"/>
                    <a:pt x="3791711" y="1665872"/>
                  </a:cubicBezTo>
                  <a:cubicBezTo>
                    <a:pt x="3786579" y="1671004"/>
                    <a:pt x="3779618" y="1673887"/>
                    <a:pt x="3772359" y="1673887"/>
                  </a:cubicBezTo>
                  <a:lnTo>
                    <a:pt x="27368" y="1673887"/>
                  </a:lnTo>
                  <a:cubicBezTo>
                    <a:pt x="20109" y="1673887"/>
                    <a:pt x="13148" y="1671004"/>
                    <a:pt x="8016" y="1665872"/>
                  </a:cubicBezTo>
                  <a:cubicBezTo>
                    <a:pt x="2883" y="1660739"/>
                    <a:pt x="0" y="1653778"/>
                    <a:pt x="0" y="1646519"/>
                  </a:cubicBezTo>
                  <a:lnTo>
                    <a:pt x="0" y="27368"/>
                  </a:lnTo>
                  <a:cubicBezTo>
                    <a:pt x="0" y="20109"/>
                    <a:pt x="2883" y="13148"/>
                    <a:pt x="8016" y="8016"/>
                  </a:cubicBezTo>
                  <a:cubicBezTo>
                    <a:pt x="13148" y="2883"/>
                    <a:pt x="20109" y="0"/>
                    <a:pt x="27368" y="0"/>
                  </a:cubicBezTo>
                  <a:close/>
                </a:path>
              </a:pathLst>
            </a:custGeom>
            <a:solidFill>
              <a:srgbClr val="4C683F"/>
            </a:solidFill>
          </p:spPr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F17466D2-C33F-9FF4-6B36-8FD8541DB266}"/>
                </a:ext>
              </a:extLst>
            </p:cNvPr>
            <p:cNvSpPr txBox="1"/>
            <p:nvPr/>
          </p:nvSpPr>
          <p:spPr>
            <a:xfrm>
              <a:off x="-63673" y="-26734"/>
              <a:ext cx="3901507" cy="1673887"/>
            </a:xfrm>
            <a:prstGeom prst="rect">
              <a:avLst/>
            </a:prstGeom>
          </p:spPr>
          <p:txBody>
            <a:bodyPr lIns="88900" tIns="88900" rIns="88900" bIns="88900" rtlCol="0" anchor="ctr"/>
            <a:lstStyle/>
            <a:p>
              <a:pPr marL="669283" lvl="1" indent="-334641">
                <a:buFont typeface="Arial"/>
                <a:buChar char="•"/>
              </a:pPr>
              <a:r>
                <a:rPr lang="hu-HU" sz="2200" dirty="0">
                  <a:solidFill>
                    <a:srgbClr val="FFFF00"/>
                  </a:solidFill>
                  <a:latin typeface="Canva Sans" panose="020B0604020202020204" charset="0"/>
                </a:rPr>
                <a:t>Engedélyköteles építési tevékenység esetén </a:t>
              </a:r>
              <a:r>
                <a:rPr lang="hu-HU" sz="2200" dirty="0">
                  <a:solidFill>
                    <a:schemeClr val="bg1"/>
                  </a:solidFill>
                  <a:latin typeface="Canva Sans" panose="020B0604020202020204" charset="0"/>
                </a:rPr>
                <a:t>mellékelni kell a végleges használatbavételi engedélyt vagy hatósági igazolást arról, hogy a hatóság a használatbavételt tudomásul vette. </a:t>
              </a:r>
              <a:r>
                <a:rPr lang="hu-HU" sz="2200" dirty="0">
                  <a:solidFill>
                    <a:srgbClr val="FFFF00"/>
                  </a:solidFill>
                  <a:latin typeface="Canva Sans" panose="020B0604020202020204" charset="0"/>
                </a:rPr>
                <a:t>Nem engedélyköteles építési tevékenység esetén </a:t>
              </a:r>
              <a:r>
                <a:rPr lang="hu-HU" sz="2200" dirty="0">
                  <a:solidFill>
                    <a:schemeClr val="bg1"/>
                  </a:solidFill>
                  <a:latin typeface="Canva Sans" panose="020B0604020202020204" charset="0"/>
                </a:rPr>
                <a:t>mellékelni kell a műszaki átadás-átvételi jegyzőkönyvet, hibalista esetén a műszaki ellenőr teljesítésigazolásával a teljes körű javításról. </a:t>
              </a:r>
            </a:p>
            <a:p>
              <a:pPr marL="669283" lvl="1" indent="-334641">
                <a:buFont typeface="Arial"/>
                <a:buChar char="•"/>
              </a:pPr>
              <a:r>
                <a:rPr lang="hu-HU" sz="2200" dirty="0">
                  <a:solidFill>
                    <a:schemeClr val="bg1"/>
                  </a:solidFill>
                  <a:latin typeface="Canva Sans" panose="020B0604020202020204" charset="0"/>
                </a:rPr>
                <a:t>Ha a művelet tartalmaz</a:t>
              </a:r>
              <a:r>
                <a:rPr lang="hu-HU" sz="2200" dirty="0">
                  <a:latin typeface="Canva Sans" panose="020B0604020202020204" charset="0"/>
                </a:rPr>
                <a:t> </a:t>
              </a:r>
              <a:r>
                <a:rPr lang="hu-HU" sz="2200" dirty="0">
                  <a:solidFill>
                    <a:srgbClr val="FFFF00"/>
                  </a:solidFill>
                  <a:latin typeface="Canva Sans" panose="020B0604020202020204" charset="0"/>
                </a:rPr>
                <a:t>vízjogi engedélyköteles beruházást</a:t>
              </a:r>
              <a:r>
                <a:rPr lang="hu-HU" sz="2200" dirty="0">
                  <a:solidFill>
                    <a:schemeClr val="bg1"/>
                  </a:solidFill>
                  <a:latin typeface="Canva Sans" panose="020B0604020202020204" charset="0"/>
                </a:rPr>
                <a:t>, akkor mellékelni kell a végleges vízjogi üzemeltetési engedélyt vagy a vízügyi hatóság igazolását/nyilatkozatát arról, hogy a vízügyi hatóság nyilvántartásában szerepel az objektum annak azonosítószáma alapján, és a használatbavételét/az üzemeltetését tudomásul vette. Ennek hiányában az üzemeltetési engedélyezési kérelem vagy a használatbavétel/az üzemeltetés tudomásul vétele iránti kérelem benyújtására vonatkozó igazolás/nyilatkozat csatolása szükséges.  </a:t>
              </a:r>
            </a:p>
            <a:p>
              <a:pPr marL="669283" lvl="1" indent="-334641">
                <a:buFont typeface="Arial"/>
                <a:buChar char="•"/>
              </a:pPr>
              <a:r>
                <a:rPr lang="hu-HU" sz="2400" dirty="0">
                  <a:solidFill>
                    <a:schemeClr val="bg1"/>
                  </a:solidFill>
                </a:rPr>
                <a:t>Hálózatra termelő, valamint </a:t>
              </a:r>
              <a:r>
                <a:rPr lang="hu-HU" sz="2400" dirty="0" err="1">
                  <a:solidFill>
                    <a:schemeClr val="bg1"/>
                  </a:solidFill>
                </a:rPr>
                <a:t>vissz</a:t>
              </a:r>
              <a:r>
                <a:rPr lang="hu-HU" sz="2400" dirty="0">
                  <a:solidFill>
                    <a:schemeClr val="bg1"/>
                  </a:solidFill>
                </a:rPr>
                <a:t>-wattos napelemes művelet esetén, a hálózati engedélyessel kötött </a:t>
              </a:r>
              <a:r>
                <a:rPr lang="hu-HU" sz="2400" dirty="0">
                  <a:solidFill>
                    <a:srgbClr val="FFFF00"/>
                  </a:solidFill>
                </a:rPr>
                <a:t>hálózathasználati szerződést </a:t>
              </a:r>
              <a:r>
                <a:rPr lang="hu-HU" sz="2400" dirty="0">
                  <a:solidFill>
                    <a:schemeClr val="bg1"/>
                  </a:solidFill>
                </a:rPr>
                <a:t>csatolni kell.</a:t>
              </a:r>
            </a:p>
            <a:p>
              <a:pPr marL="669283" lvl="1" indent="-334641">
                <a:buFont typeface="Arial"/>
                <a:buChar char="•"/>
              </a:pPr>
              <a:r>
                <a:rPr lang="hu-HU" sz="2400" dirty="0">
                  <a:solidFill>
                    <a:schemeClr val="bg1"/>
                  </a:solidFill>
                </a:rPr>
                <a:t>Energiafelhasználás csökkentését célzó műveletek esetén az </a:t>
              </a:r>
              <a:r>
                <a:rPr lang="hu-HU" sz="2400" dirty="0">
                  <a:solidFill>
                    <a:srgbClr val="FFFF00"/>
                  </a:solidFill>
                </a:rPr>
                <a:t>épületenergetikai tanúsítvány</a:t>
              </a:r>
              <a:r>
                <a:rPr lang="hu-HU" sz="2400" dirty="0">
                  <a:solidFill>
                    <a:schemeClr val="bg1"/>
                  </a:solidFill>
                </a:rPr>
                <a:t>, és a kapcsolódó számítások csatolása szükséges</a:t>
              </a:r>
            </a:p>
            <a:p>
              <a:pPr marL="669283" lvl="1" indent="-334641">
                <a:buFont typeface="Arial"/>
                <a:buChar char="•"/>
              </a:pPr>
              <a:r>
                <a:rPr lang="hu-HU" sz="2400" dirty="0">
                  <a:solidFill>
                    <a:schemeClr val="bg1"/>
                  </a:solidFill>
                </a:rPr>
                <a:t>Ha releváns, a támogatási kérelem benyújtását megelőzően az </a:t>
              </a:r>
              <a:r>
                <a:rPr lang="hu-HU" sz="2400" dirty="0">
                  <a:solidFill>
                    <a:srgbClr val="FFFF00"/>
                  </a:solidFill>
                </a:rPr>
                <a:t>üzemeltetésre történő átadás </a:t>
              </a:r>
              <a:r>
                <a:rPr lang="hu-HU" sz="2400" dirty="0">
                  <a:solidFill>
                    <a:schemeClr val="bg1"/>
                  </a:solidFill>
                </a:rPr>
                <a:t>feladat/közfeladat ellátásáról szóló, a felhívás 3.3. fejezetének III. alfejezetében foglalt tartalmi követelményeknek megfelelő </a:t>
              </a:r>
              <a:r>
                <a:rPr lang="hu-HU" sz="2400" dirty="0">
                  <a:solidFill>
                    <a:srgbClr val="FFFF00"/>
                  </a:solidFill>
                </a:rPr>
                <a:t>megállapodás </a:t>
              </a:r>
              <a:r>
                <a:rPr lang="hu-HU" sz="2400" dirty="0">
                  <a:solidFill>
                    <a:schemeClr val="bg1"/>
                  </a:solidFill>
                </a:rPr>
                <a:t>módosításának végleges verziója</a:t>
              </a:r>
              <a:endParaRPr lang="hu-HU" sz="2200" dirty="0">
                <a:solidFill>
                  <a:schemeClr val="bg1"/>
                </a:solidFill>
                <a:latin typeface="Canva Sans" panose="020B0604020202020204" charset="0"/>
              </a:endParaRPr>
            </a:p>
            <a:p>
              <a:pPr marL="669283" lvl="1" indent="-334641">
                <a:buFont typeface="Arial"/>
                <a:buChar char="•"/>
              </a:pPr>
              <a:r>
                <a:rPr lang="hu-HU" sz="2200" dirty="0">
                  <a:solidFill>
                    <a:srgbClr val="FFFF00"/>
                  </a:solidFill>
                  <a:latin typeface="Canva Sans" panose="020B0604020202020204" charset="0"/>
                </a:rPr>
                <a:t>Honlapfejlesztés esetén</a:t>
              </a:r>
              <a:r>
                <a:rPr lang="hu-HU" sz="2200" dirty="0">
                  <a:latin typeface="Canva Sans" panose="020B0604020202020204" charset="0"/>
                </a:rPr>
                <a:t> </a:t>
              </a:r>
              <a:r>
                <a:rPr lang="hu-HU" sz="2200" dirty="0">
                  <a:solidFill>
                    <a:schemeClr val="bg1"/>
                  </a:solidFill>
                  <a:latin typeface="Canva Sans" panose="020B0604020202020204" charset="0"/>
                </a:rPr>
                <a:t>a kedvezményezett köteles a záró kifizetési kérelemmel egyidőben biztosítani annak elérhetőségét. </a:t>
              </a:r>
            </a:p>
            <a:p>
              <a:pPr marL="669283" lvl="1" indent="-334641">
                <a:buFont typeface="Arial"/>
                <a:buChar char="•"/>
              </a:pPr>
              <a:r>
                <a:rPr lang="hu-HU" sz="2200" dirty="0">
                  <a:solidFill>
                    <a:schemeClr val="bg1"/>
                  </a:solidFill>
                  <a:latin typeface="Canva Sans" panose="020B0604020202020204" charset="0"/>
                </a:rPr>
                <a:t>A kedvezményezett köteles a záró kifizetési kérelem mellékleteként benyújtani a </a:t>
              </a:r>
              <a:r>
                <a:rPr lang="hu-HU" sz="2200" dirty="0">
                  <a:solidFill>
                    <a:srgbClr val="FFFF00"/>
                  </a:solidFill>
                  <a:latin typeface="Canva Sans" panose="020B0604020202020204" charset="0"/>
                </a:rPr>
                <a:t>más partnerrel kötött együttműködési megállapodásban foglaltak megvalósulását alátámasztó dokumentumokat, igazolásokat</a:t>
              </a:r>
              <a:r>
                <a:rPr lang="hu-HU" sz="2200" dirty="0">
                  <a:latin typeface="Canva Sans" panose="020B0604020202020204" charset="0"/>
                </a:rPr>
                <a:t>. </a:t>
              </a:r>
            </a:p>
            <a:p>
              <a:pPr marL="669283" lvl="1" indent="-334641">
                <a:buFont typeface="Arial"/>
                <a:buChar char="•"/>
              </a:pPr>
              <a:r>
                <a:rPr lang="hu-HU" sz="2200" dirty="0">
                  <a:solidFill>
                    <a:schemeClr val="bg1"/>
                  </a:solidFill>
                  <a:latin typeface="Canva Sans" panose="020B0604020202020204" charset="0"/>
                </a:rPr>
                <a:t>A kedvezményezett köteles a záró kifizetési kérelem mellékleteként benyújtani az "</a:t>
              </a:r>
              <a:r>
                <a:rPr lang="hu-HU" sz="2200" dirty="0">
                  <a:solidFill>
                    <a:srgbClr val="FFFF00"/>
                  </a:solidFill>
                  <a:latin typeface="Canva Sans" panose="020B0604020202020204" charset="0"/>
                </a:rPr>
                <a:t>A BAKONYÉRT" Egyesület nyilatkozatát az együttműködés megvalósulásáról valamint az együttműködési megállapodásban foglalt rendezvényen való részvételről</a:t>
              </a:r>
              <a:r>
                <a:rPr lang="hu-HU" sz="2200" dirty="0">
                  <a:latin typeface="Canva Sans" panose="020B0604020202020204" charset="0"/>
                </a:rPr>
                <a:t>. </a:t>
              </a:r>
            </a:p>
            <a:p>
              <a:pPr marL="669283" lvl="1" indent="-334641">
                <a:buFont typeface="Arial"/>
                <a:buChar char="•"/>
              </a:pPr>
              <a:r>
                <a:rPr lang="hu-HU" sz="2200" dirty="0">
                  <a:solidFill>
                    <a:schemeClr val="bg1"/>
                  </a:solidFill>
                  <a:latin typeface="Canva Sans" panose="020B0604020202020204" charset="0"/>
                </a:rPr>
                <a:t>A</a:t>
              </a:r>
              <a:r>
                <a:rPr lang="hu-HU" sz="2200" dirty="0">
                  <a:latin typeface="Canva Sans" panose="020B0604020202020204" charset="0"/>
                </a:rPr>
                <a:t> </a:t>
              </a:r>
              <a:r>
                <a:rPr lang="hu-HU" sz="2200" dirty="0">
                  <a:solidFill>
                    <a:srgbClr val="FFFF00"/>
                  </a:solidFill>
                  <a:latin typeface="Canva Sans" panose="020B0604020202020204" charset="0"/>
                </a:rPr>
                <a:t>HACS által kiállított igazolás</a:t>
              </a:r>
              <a:r>
                <a:rPr lang="hu-HU" sz="2200" dirty="0">
                  <a:solidFill>
                    <a:schemeClr val="bg1"/>
                  </a:solidFill>
                  <a:latin typeface="Canva Sans" panose="020B0604020202020204" charset="0"/>
                </a:rPr>
                <a:t>, hogy elektronikus formában (a HACS e-mali címére: abakonyert@gmail.com) a művelet eredményeiről szakmai </a:t>
              </a:r>
              <a:r>
                <a:rPr lang="hu-HU" sz="2200" dirty="0">
                  <a:solidFill>
                    <a:srgbClr val="FFFF00"/>
                  </a:solidFill>
                  <a:latin typeface="Canva Sans" panose="020B0604020202020204" charset="0"/>
                </a:rPr>
                <a:t>záró beszámoló </a:t>
              </a:r>
              <a:r>
                <a:rPr lang="hu-HU" sz="2200" dirty="0">
                  <a:solidFill>
                    <a:schemeClr val="bg1"/>
                  </a:solidFill>
                  <a:latin typeface="Canva Sans" panose="020B0604020202020204" charset="0"/>
                </a:rPr>
                <a:t>(A felhívás 13. számú melléklet: Szakmai záró beszámoló minta alapján) és legalább </a:t>
              </a:r>
              <a:r>
                <a:rPr lang="hu-HU" sz="2200" dirty="0">
                  <a:solidFill>
                    <a:srgbClr val="FFFF00"/>
                  </a:solidFill>
                  <a:latin typeface="Canva Sans" panose="020B0604020202020204" charset="0"/>
                </a:rPr>
                <a:t>5 fotó </a:t>
              </a:r>
              <a:r>
                <a:rPr lang="hu-HU" sz="2200" dirty="0">
                  <a:solidFill>
                    <a:schemeClr val="bg1"/>
                  </a:solidFill>
                  <a:latin typeface="Canva Sans" panose="020B0604020202020204" charset="0"/>
                </a:rPr>
                <a:t>megküldésre került. </a:t>
              </a:r>
              <a:endParaRPr kumimoji="0" lang="hu-HU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FFFF00"/>
                </a:highlight>
                <a:uLnTx/>
                <a:uFillTx/>
                <a:latin typeface="Canva Sans" panose="020B0604020202020204" charset="0"/>
              </a:endParaRPr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B8E4B59F-76F6-9258-6632-AA91029E2810}"/>
              </a:ext>
            </a:extLst>
          </p:cNvPr>
          <p:cNvSpPr/>
          <p:nvPr/>
        </p:nvSpPr>
        <p:spPr>
          <a:xfrm rot="5400000">
            <a:off x="-462564" y="8728851"/>
            <a:ext cx="1390171" cy="539560"/>
          </a:xfrm>
          <a:custGeom>
            <a:avLst/>
            <a:gdLst/>
            <a:ahLst/>
            <a:cxnLst/>
            <a:rect l="l" t="t" r="r" b="b"/>
            <a:pathLst>
              <a:path w="2090434" h="1050443">
                <a:moveTo>
                  <a:pt x="0" y="0"/>
                </a:moveTo>
                <a:lnTo>
                  <a:pt x="2090434" y="0"/>
                </a:lnTo>
                <a:lnTo>
                  <a:pt x="2090434" y="1050443"/>
                </a:lnTo>
                <a:lnTo>
                  <a:pt x="0" y="10504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7908724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E9C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69E4C4-6F14-B3BB-DA4D-457CC7E9E1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EB77D9C3-E1C9-682B-D4F0-FAA1F8341FEF}"/>
              </a:ext>
            </a:extLst>
          </p:cNvPr>
          <p:cNvGrpSpPr/>
          <p:nvPr/>
        </p:nvGrpSpPr>
        <p:grpSpPr>
          <a:xfrm>
            <a:off x="0" y="9628168"/>
            <a:ext cx="18288000" cy="658832"/>
            <a:chOff x="0" y="0"/>
            <a:chExt cx="4816593" cy="17352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20853E24-7AA7-A5AF-A800-2D086312AE5B}"/>
                </a:ext>
              </a:extLst>
            </p:cNvPr>
            <p:cNvSpPr/>
            <p:nvPr/>
          </p:nvSpPr>
          <p:spPr>
            <a:xfrm>
              <a:off x="0" y="0"/>
              <a:ext cx="4816592" cy="173520"/>
            </a:xfrm>
            <a:custGeom>
              <a:avLst/>
              <a:gdLst/>
              <a:ahLst/>
              <a:cxnLst/>
              <a:rect l="l" t="t" r="r" b="b"/>
              <a:pathLst>
                <a:path w="4816592" h="173520">
                  <a:moveTo>
                    <a:pt x="0" y="0"/>
                  </a:moveTo>
                  <a:lnTo>
                    <a:pt x="4816592" y="0"/>
                  </a:lnTo>
                  <a:lnTo>
                    <a:pt x="4816592" y="173520"/>
                  </a:lnTo>
                  <a:lnTo>
                    <a:pt x="0" y="173520"/>
                  </a:lnTo>
                  <a:close/>
                </a:path>
              </a:pathLst>
            </a:custGeom>
            <a:solidFill>
              <a:srgbClr val="505151"/>
            </a:solidFill>
          </p:spPr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2D485494-B651-A61C-87C4-140F5FA96107}"/>
                </a:ext>
              </a:extLst>
            </p:cNvPr>
            <p:cNvSpPr txBox="1"/>
            <p:nvPr/>
          </p:nvSpPr>
          <p:spPr>
            <a:xfrm>
              <a:off x="0" y="-38100"/>
              <a:ext cx="4816593" cy="2116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F2905FDA-0469-2303-D30F-EFBD4B7A20E8}"/>
              </a:ext>
            </a:extLst>
          </p:cNvPr>
          <p:cNvSpPr/>
          <p:nvPr/>
        </p:nvSpPr>
        <p:spPr>
          <a:xfrm>
            <a:off x="16535400" y="-92424"/>
            <a:ext cx="1905000" cy="1714500"/>
          </a:xfrm>
          <a:custGeom>
            <a:avLst/>
            <a:gdLst/>
            <a:ahLst/>
            <a:cxnLst/>
            <a:rect l="l" t="t" r="r" b="b"/>
            <a:pathLst>
              <a:path w="2538856" h="2359020">
                <a:moveTo>
                  <a:pt x="0" y="0"/>
                </a:moveTo>
                <a:lnTo>
                  <a:pt x="2538856" y="0"/>
                </a:lnTo>
                <a:lnTo>
                  <a:pt x="2538856" y="2359020"/>
                </a:lnTo>
                <a:lnTo>
                  <a:pt x="0" y="23590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7EA59942-7459-0EA2-BC72-C8F64B150455}"/>
              </a:ext>
            </a:extLst>
          </p:cNvPr>
          <p:cNvSpPr/>
          <p:nvPr/>
        </p:nvSpPr>
        <p:spPr>
          <a:xfrm>
            <a:off x="16982812" y="8267700"/>
            <a:ext cx="1206376" cy="1168578"/>
          </a:xfrm>
          <a:custGeom>
            <a:avLst/>
            <a:gdLst/>
            <a:ahLst/>
            <a:cxnLst/>
            <a:rect l="l" t="t" r="r" b="b"/>
            <a:pathLst>
              <a:path w="2341233" h="2396561">
                <a:moveTo>
                  <a:pt x="0" y="0"/>
                </a:moveTo>
                <a:lnTo>
                  <a:pt x="2341234" y="0"/>
                </a:lnTo>
                <a:lnTo>
                  <a:pt x="2341234" y="2396561"/>
                </a:lnTo>
                <a:lnTo>
                  <a:pt x="0" y="23965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0FF50B83-B0E0-FEF1-1859-28FDD1B31353}"/>
              </a:ext>
            </a:extLst>
          </p:cNvPr>
          <p:cNvSpPr txBox="1"/>
          <p:nvPr/>
        </p:nvSpPr>
        <p:spPr>
          <a:xfrm>
            <a:off x="2244364" y="658216"/>
            <a:ext cx="13589077" cy="76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6204"/>
              </a:lnSpc>
              <a:spcBef>
                <a:spcPct val="0"/>
              </a:spcBef>
            </a:pPr>
            <a:r>
              <a:rPr lang="hu-HU" sz="4800" dirty="0"/>
              <a:t>A FELHÍVÁS MELLÉKLETEI </a:t>
            </a:r>
            <a:endParaRPr kumimoji="0" lang="en-US" sz="443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ed Hat Display Bold"/>
              <a:ea typeface="Red Hat Display Bold"/>
              <a:cs typeface="Red Hat Display Bold"/>
              <a:sym typeface="Red Hat Display Bold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589DDF95-50B0-FDE4-0038-60B80481C4A1}"/>
              </a:ext>
            </a:extLst>
          </p:cNvPr>
          <p:cNvSpPr txBox="1"/>
          <p:nvPr/>
        </p:nvSpPr>
        <p:spPr>
          <a:xfrm>
            <a:off x="6193770" y="9648644"/>
            <a:ext cx="5900461" cy="5035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6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8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ugrats Sans"/>
                <a:ea typeface="Rugrats Sans"/>
                <a:cs typeface="Rugrats Sans"/>
                <a:sym typeface="Rugrats Sans"/>
              </a:rPr>
              <a:t>www.abakonyert.hu</a:t>
            </a:r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3B973B8A-28E7-0086-6D86-B9562071ACE4}"/>
              </a:ext>
            </a:extLst>
          </p:cNvPr>
          <p:cNvGrpSpPr/>
          <p:nvPr/>
        </p:nvGrpSpPr>
        <p:grpSpPr>
          <a:xfrm>
            <a:off x="435806" y="1540142"/>
            <a:ext cx="8282575" cy="7212202"/>
            <a:chOff x="-60244" y="0"/>
            <a:chExt cx="3859971" cy="1673887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064D30AA-739A-B84E-9931-2EB6F0B62BCC}"/>
                </a:ext>
              </a:extLst>
            </p:cNvPr>
            <p:cNvSpPr/>
            <p:nvPr/>
          </p:nvSpPr>
          <p:spPr>
            <a:xfrm>
              <a:off x="0" y="0"/>
              <a:ext cx="3799727" cy="1673887"/>
            </a:xfrm>
            <a:custGeom>
              <a:avLst/>
              <a:gdLst/>
              <a:ahLst/>
              <a:cxnLst/>
              <a:rect l="l" t="t" r="r" b="b"/>
              <a:pathLst>
                <a:path w="3799727" h="1673887">
                  <a:moveTo>
                    <a:pt x="27368" y="0"/>
                  </a:moveTo>
                  <a:lnTo>
                    <a:pt x="3772359" y="0"/>
                  </a:lnTo>
                  <a:cubicBezTo>
                    <a:pt x="3779618" y="0"/>
                    <a:pt x="3786579" y="2883"/>
                    <a:pt x="3791711" y="8016"/>
                  </a:cubicBezTo>
                  <a:cubicBezTo>
                    <a:pt x="3796843" y="13148"/>
                    <a:pt x="3799727" y="20109"/>
                    <a:pt x="3799727" y="27368"/>
                  </a:cubicBezTo>
                  <a:lnTo>
                    <a:pt x="3799727" y="1646519"/>
                  </a:lnTo>
                  <a:cubicBezTo>
                    <a:pt x="3799727" y="1653778"/>
                    <a:pt x="3796843" y="1660739"/>
                    <a:pt x="3791711" y="1665872"/>
                  </a:cubicBezTo>
                  <a:cubicBezTo>
                    <a:pt x="3786579" y="1671004"/>
                    <a:pt x="3779618" y="1673887"/>
                    <a:pt x="3772359" y="1673887"/>
                  </a:cubicBezTo>
                  <a:lnTo>
                    <a:pt x="27368" y="1673887"/>
                  </a:lnTo>
                  <a:cubicBezTo>
                    <a:pt x="20109" y="1673887"/>
                    <a:pt x="13148" y="1671004"/>
                    <a:pt x="8016" y="1665872"/>
                  </a:cubicBezTo>
                  <a:cubicBezTo>
                    <a:pt x="2883" y="1660739"/>
                    <a:pt x="0" y="1653778"/>
                    <a:pt x="0" y="1646519"/>
                  </a:cubicBezTo>
                  <a:lnTo>
                    <a:pt x="0" y="27368"/>
                  </a:lnTo>
                  <a:cubicBezTo>
                    <a:pt x="0" y="20109"/>
                    <a:pt x="2883" y="13148"/>
                    <a:pt x="8016" y="8016"/>
                  </a:cubicBezTo>
                  <a:cubicBezTo>
                    <a:pt x="13148" y="2883"/>
                    <a:pt x="20109" y="0"/>
                    <a:pt x="27368" y="0"/>
                  </a:cubicBezTo>
                  <a:close/>
                </a:path>
              </a:pathLst>
            </a:custGeom>
            <a:solidFill>
              <a:srgbClr val="4C683F"/>
            </a:solidFill>
          </p:spPr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6B357D8F-F126-8B0B-4F25-61FD5DB74565}"/>
                </a:ext>
              </a:extLst>
            </p:cNvPr>
            <p:cNvSpPr txBox="1"/>
            <p:nvPr/>
          </p:nvSpPr>
          <p:spPr>
            <a:xfrm>
              <a:off x="-60244" y="85184"/>
              <a:ext cx="3799727" cy="1411992"/>
            </a:xfrm>
            <a:prstGeom prst="rect">
              <a:avLst/>
            </a:prstGeom>
          </p:spPr>
          <p:txBody>
            <a:bodyPr lIns="88900" tIns="88900" rIns="88900" bIns="88900" rtlCol="0" anchor="ctr"/>
            <a:lstStyle/>
            <a:p>
              <a:pPr marL="334642" lvl="1">
                <a:lnSpc>
                  <a:spcPts val="4897"/>
                </a:lnSpc>
              </a:pPr>
              <a:r>
                <a:rPr lang="hu-HU" sz="2400" dirty="0">
                  <a:solidFill>
                    <a:schemeClr val="bg1"/>
                  </a:solidFill>
                </a:rPr>
                <a:t>1. melléket: Fogalomtár </a:t>
              </a:r>
            </a:p>
            <a:p>
              <a:pPr marL="334642" lvl="1">
                <a:lnSpc>
                  <a:spcPts val="4897"/>
                </a:lnSpc>
              </a:pPr>
              <a:r>
                <a:rPr lang="hu-HU" sz="2400" dirty="0">
                  <a:solidFill>
                    <a:schemeClr val="bg1"/>
                  </a:solidFill>
                </a:rPr>
                <a:t>2. melléket: Tartalmi értékelési szempontok </a:t>
              </a:r>
            </a:p>
            <a:p>
              <a:pPr marL="334642" lvl="1">
                <a:lnSpc>
                  <a:spcPts val="4897"/>
                </a:lnSpc>
              </a:pPr>
              <a:r>
                <a:rPr lang="hu-HU" sz="2400" dirty="0">
                  <a:solidFill>
                    <a:schemeClr val="bg1"/>
                  </a:solidFill>
                </a:rPr>
                <a:t>3. melléket: Tájékoztató az ARACHNE kockázatértékelő eszköz részére küldendő adatokról </a:t>
              </a:r>
            </a:p>
            <a:p>
              <a:pPr marL="334642" lvl="1">
                <a:lnSpc>
                  <a:spcPts val="4897"/>
                </a:lnSpc>
              </a:pPr>
              <a:r>
                <a:rPr lang="hu-HU" sz="2400" dirty="0">
                  <a:solidFill>
                    <a:schemeClr val="bg1"/>
                  </a:solidFill>
                </a:rPr>
                <a:t>4 .melléket: LEADER hozzáadott érték útmutató </a:t>
              </a:r>
            </a:p>
            <a:p>
              <a:pPr marL="334642" lvl="1">
                <a:lnSpc>
                  <a:spcPts val="4897"/>
                </a:lnSpc>
              </a:pPr>
              <a:r>
                <a:rPr lang="hu-HU" sz="2400" dirty="0">
                  <a:solidFill>
                    <a:schemeClr val="bg1"/>
                  </a:solidFill>
                </a:rPr>
                <a:t>5 .melléket: Monitoring melléklet </a:t>
              </a:r>
            </a:p>
            <a:p>
              <a:pPr marL="334642" lvl="1">
                <a:lnSpc>
                  <a:spcPts val="4897"/>
                </a:lnSpc>
              </a:pPr>
              <a:r>
                <a:rPr lang="hu-HU" sz="2400" dirty="0">
                  <a:solidFill>
                    <a:schemeClr val="bg1"/>
                  </a:solidFill>
                </a:rPr>
                <a:t>6. melléket: Nyilatkozat építési tevékenységről(amennyiben releváns) </a:t>
              </a:r>
              <a:endParaRPr lang="hu-HU" sz="2400" dirty="0">
                <a:solidFill>
                  <a:srgbClr val="FF0000"/>
                </a:solidFill>
                <a:highlight>
                  <a:srgbClr val="FFFF00"/>
                </a:highlight>
              </a:endParaRPr>
            </a:p>
            <a:p>
              <a:pPr marL="334642" lvl="1">
                <a:lnSpc>
                  <a:spcPts val="4897"/>
                </a:lnSpc>
              </a:pPr>
              <a:r>
                <a:rPr lang="hu-HU" sz="2400" dirty="0">
                  <a:solidFill>
                    <a:schemeClr val="bg1"/>
                  </a:solidFill>
                </a:rPr>
                <a:t>7. melléklet: Nyilatkozat mezőgazdasági tevékenységről minta 8. melléklet Mezőgazdasági tevékenységről származó árbevétel számítás módszertana</a:t>
              </a:r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2D090A0E-18CA-D5D7-E36A-87EEFA84E6C3}"/>
              </a:ext>
            </a:extLst>
          </p:cNvPr>
          <p:cNvSpPr/>
          <p:nvPr/>
        </p:nvSpPr>
        <p:spPr>
          <a:xfrm rot="5400000">
            <a:off x="-425306" y="8590971"/>
            <a:ext cx="1390171" cy="539560"/>
          </a:xfrm>
          <a:custGeom>
            <a:avLst/>
            <a:gdLst/>
            <a:ahLst/>
            <a:cxnLst/>
            <a:rect l="l" t="t" r="r" b="b"/>
            <a:pathLst>
              <a:path w="2090434" h="1050443">
                <a:moveTo>
                  <a:pt x="0" y="0"/>
                </a:moveTo>
                <a:lnTo>
                  <a:pt x="2090434" y="0"/>
                </a:lnTo>
                <a:lnTo>
                  <a:pt x="2090434" y="1050443"/>
                </a:lnTo>
                <a:lnTo>
                  <a:pt x="0" y="10504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3" name="Group 9">
            <a:extLst>
              <a:ext uri="{FF2B5EF4-FFF2-40B4-BE49-F238E27FC236}">
                <a16:creationId xmlns:a16="http://schemas.microsoft.com/office/drawing/2014/main" id="{73FE6B90-E6EE-05FA-6F5C-E372FDBB2C2C}"/>
              </a:ext>
            </a:extLst>
          </p:cNvPr>
          <p:cNvGrpSpPr/>
          <p:nvPr/>
        </p:nvGrpSpPr>
        <p:grpSpPr>
          <a:xfrm>
            <a:off x="8847650" y="1181100"/>
            <a:ext cx="8135162" cy="7571244"/>
            <a:chOff x="3173146" y="-28295"/>
            <a:chExt cx="3861080" cy="1763287"/>
          </a:xfrm>
        </p:grpSpPr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4877F329-55D1-4897-645D-EC83BA7F05BC}"/>
                </a:ext>
              </a:extLst>
            </p:cNvPr>
            <p:cNvSpPr/>
            <p:nvPr/>
          </p:nvSpPr>
          <p:spPr>
            <a:xfrm>
              <a:off x="3234499" y="61105"/>
              <a:ext cx="3799727" cy="1673887"/>
            </a:xfrm>
            <a:custGeom>
              <a:avLst/>
              <a:gdLst/>
              <a:ahLst/>
              <a:cxnLst/>
              <a:rect l="l" t="t" r="r" b="b"/>
              <a:pathLst>
                <a:path w="3799727" h="1673887">
                  <a:moveTo>
                    <a:pt x="27368" y="0"/>
                  </a:moveTo>
                  <a:lnTo>
                    <a:pt x="3772359" y="0"/>
                  </a:lnTo>
                  <a:cubicBezTo>
                    <a:pt x="3779618" y="0"/>
                    <a:pt x="3786579" y="2883"/>
                    <a:pt x="3791711" y="8016"/>
                  </a:cubicBezTo>
                  <a:cubicBezTo>
                    <a:pt x="3796843" y="13148"/>
                    <a:pt x="3799727" y="20109"/>
                    <a:pt x="3799727" y="27368"/>
                  </a:cubicBezTo>
                  <a:lnTo>
                    <a:pt x="3799727" y="1646519"/>
                  </a:lnTo>
                  <a:cubicBezTo>
                    <a:pt x="3799727" y="1653778"/>
                    <a:pt x="3796843" y="1660739"/>
                    <a:pt x="3791711" y="1665872"/>
                  </a:cubicBezTo>
                  <a:cubicBezTo>
                    <a:pt x="3786579" y="1671004"/>
                    <a:pt x="3779618" y="1673887"/>
                    <a:pt x="3772359" y="1673887"/>
                  </a:cubicBezTo>
                  <a:lnTo>
                    <a:pt x="27368" y="1673887"/>
                  </a:lnTo>
                  <a:cubicBezTo>
                    <a:pt x="20109" y="1673887"/>
                    <a:pt x="13148" y="1671004"/>
                    <a:pt x="8016" y="1665872"/>
                  </a:cubicBezTo>
                  <a:cubicBezTo>
                    <a:pt x="2883" y="1660739"/>
                    <a:pt x="0" y="1653778"/>
                    <a:pt x="0" y="1646519"/>
                  </a:cubicBezTo>
                  <a:lnTo>
                    <a:pt x="0" y="27368"/>
                  </a:lnTo>
                  <a:cubicBezTo>
                    <a:pt x="0" y="20109"/>
                    <a:pt x="2883" y="13148"/>
                    <a:pt x="8016" y="8016"/>
                  </a:cubicBezTo>
                  <a:cubicBezTo>
                    <a:pt x="13148" y="2883"/>
                    <a:pt x="20109" y="0"/>
                    <a:pt x="27368" y="0"/>
                  </a:cubicBezTo>
                  <a:close/>
                </a:path>
              </a:pathLst>
            </a:custGeom>
            <a:solidFill>
              <a:srgbClr val="4C683F"/>
            </a:solidFill>
          </p:spPr>
        </p:sp>
        <p:sp>
          <p:nvSpPr>
            <p:cNvPr id="15" name="TextBox 11">
              <a:extLst>
                <a:ext uri="{FF2B5EF4-FFF2-40B4-BE49-F238E27FC236}">
                  <a16:creationId xmlns:a16="http://schemas.microsoft.com/office/drawing/2014/main" id="{448AFC63-7A1A-F02C-3D6C-8256E9D56871}"/>
                </a:ext>
              </a:extLst>
            </p:cNvPr>
            <p:cNvSpPr txBox="1"/>
            <p:nvPr/>
          </p:nvSpPr>
          <p:spPr>
            <a:xfrm>
              <a:off x="3173146" y="-28295"/>
              <a:ext cx="3799727" cy="1612748"/>
            </a:xfrm>
            <a:prstGeom prst="rect">
              <a:avLst/>
            </a:prstGeom>
          </p:spPr>
          <p:txBody>
            <a:bodyPr lIns="88900" tIns="88900" rIns="88900" bIns="88900" rtlCol="0" anchor="ctr"/>
            <a:lstStyle/>
            <a:p>
              <a:pPr marL="334642" marR="0" lvl="1" indent="0" algn="l" defTabSz="914400" rtl="0" eaLnBrk="1" fontAlgn="auto" latinLnBrk="0" hangingPunct="1">
                <a:lnSpc>
                  <a:spcPts val="4897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hu-HU" sz="2400" dirty="0">
                <a:solidFill>
                  <a:schemeClr val="bg1"/>
                </a:solidFill>
              </a:endParaRPr>
            </a:p>
            <a:p>
              <a:pPr marL="334642" lvl="1">
                <a:lnSpc>
                  <a:spcPts val="4897"/>
                </a:lnSpc>
              </a:pPr>
              <a:r>
                <a:rPr lang="hu-HU" sz="2400" dirty="0">
                  <a:solidFill>
                    <a:schemeClr val="bg1"/>
                  </a:solidFill>
                </a:rPr>
                <a:t>9. melléklet: Együttműködési megállapodás a BAKONYÉRT Egyesülettel minta </a:t>
              </a:r>
            </a:p>
            <a:p>
              <a:pPr marL="334642" lvl="1">
                <a:lnSpc>
                  <a:spcPts val="4897"/>
                </a:lnSpc>
              </a:pPr>
              <a:r>
                <a:rPr lang="hu-HU" sz="2400" dirty="0">
                  <a:solidFill>
                    <a:schemeClr val="bg1"/>
                  </a:solidFill>
                </a:rPr>
                <a:t>10. melléklet: Együttműködési megállapodás más partnerrel minta </a:t>
              </a:r>
            </a:p>
            <a:p>
              <a:pPr marL="334642" lvl="1">
                <a:lnSpc>
                  <a:spcPts val="4897"/>
                </a:lnSpc>
              </a:pPr>
              <a:r>
                <a:rPr lang="hu-HU" sz="2400" dirty="0">
                  <a:solidFill>
                    <a:schemeClr val="bg1"/>
                  </a:solidFill>
                </a:rPr>
                <a:t>11. melléklet: Használati megállapodás minta </a:t>
              </a:r>
            </a:p>
            <a:p>
              <a:pPr marL="334642" lvl="1">
                <a:lnSpc>
                  <a:spcPts val="4897"/>
                </a:lnSpc>
              </a:pPr>
              <a:r>
                <a:rPr lang="hu-HU" sz="2400" dirty="0">
                  <a:solidFill>
                    <a:schemeClr val="bg1"/>
                  </a:solidFill>
                </a:rPr>
                <a:t>12. melléklet: Tulajdonosi hozzájáruló nyilatkozat minta </a:t>
              </a:r>
            </a:p>
            <a:p>
              <a:pPr marL="334642" lvl="1">
                <a:lnSpc>
                  <a:spcPts val="4897"/>
                </a:lnSpc>
              </a:pPr>
              <a:r>
                <a:rPr lang="hu-HU" sz="2400" dirty="0">
                  <a:solidFill>
                    <a:schemeClr val="bg1"/>
                  </a:solidFill>
                </a:rPr>
                <a:t>13. melléklet. Nyilatkozat művelet részletes tartalmáról minta </a:t>
              </a:r>
            </a:p>
            <a:p>
              <a:pPr marL="334642" lvl="1">
                <a:lnSpc>
                  <a:spcPts val="4897"/>
                </a:lnSpc>
              </a:pPr>
              <a:r>
                <a:rPr lang="hu-HU" sz="2400" dirty="0">
                  <a:solidFill>
                    <a:schemeClr val="bg1"/>
                  </a:solidFill>
                </a:rPr>
                <a:t>14. melléklet: Árajánlat minta </a:t>
              </a:r>
            </a:p>
            <a:p>
              <a:pPr marL="334642" lvl="1">
                <a:lnSpc>
                  <a:spcPts val="4897"/>
                </a:lnSpc>
              </a:pPr>
              <a:r>
                <a:rPr lang="hu-HU" sz="2400" dirty="0">
                  <a:solidFill>
                    <a:schemeClr val="bg1"/>
                  </a:solidFill>
                </a:rPr>
                <a:t>15. melléklet: Szakmai záró beszámoló minta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96496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E9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628168"/>
            <a:ext cx="18288000" cy="658832"/>
            <a:chOff x="0" y="0"/>
            <a:chExt cx="4816593" cy="17352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173520"/>
            </a:xfrm>
            <a:custGeom>
              <a:avLst/>
              <a:gdLst/>
              <a:ahLst/>
              <a:cxnLst/>
              <a:rect l="l" t="t" r="r" b="b"/>
              <a:pathLst>
                <a:path w="4816592" h="173520">
                  <a:moveTo>
                    <a:pt x="0" y="0"/>
                  </a:moveTo>
                  <a:lnTo>
                    <a:pt x="4816592" y="0"/>
                  </a:lnTo>
                  <a:lnTo>
                    <a:pt x="4816592" y="173520"/>
                  </a:lnTo>
                  <a:lnTo>
                    <a:pt x="0" y="173520"/>
                  </a:lnTo>
                  <a:close/>
                </a:path>
              </a:pathLst>
            </a:custGeom>
            <a:solidFill>
              <a:srgbClr val="505151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2116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15749144" y="0"/>
            <a:ext cx="2538856" cy="2359020"/>
          </a:xfrm>
          <a:custGeom>
            <a:avLst/>
            <a:gdLst/>
            <a:ahLst/>
            <a:cxnLst/>
            <a:rect l="l" t="t" r="r" b="b"/>
            <a:pathLst>
              <a:path w="2538856" h="2359020">
                <a:moveTo>
                  <a:pt x="0" y="0"/>
                </a:moveTo>
                <a:lnTo>
                  <a:pt x="2538856" y="0"/>
                </a:lnTo>
                <a:lnTo>
                  <a:pt x="2538856" y="2359020"/>
                </a:lnTo>
                <a:lnTo>
                  <a:pt x="0" y="23590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604606" y="6870334"/>
            <a:ext cx="2341233" cy="2396561"/>
          </a:xfrm>
          <a:custGeom>
            <a:avLst/>
            <a:gdLst/>
            <a:ahLst/>
            <a:cxnLst/>
            <a:rect l="l" t="t" r="r" b="b"/>
            <a:pathLst>
              <a:path w="2341233" h="2396561">
                <a:moveTo>
                  <a:pt x="0" y="0"/>
                </a:moveTo>
                <a:lnTo>
                  <a:pt x="2341233" y="0"/>
                </a:lnTo>
                <a:lnTo>
                  <a:pt x="2341233" y="2396561"/>
                </a:lnTo>
                <a:lnTo>
                  <a:pt x="0" y="23965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851718" y="942975"/>
            <a:ext cx="13931082" cy="7534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204"/>
              </a:lnSpc>
              <a:spcBef>
                <a:spcPct val="0"/>
              </a:spcBef>
            </a:pPr>
            <a:r>
              <a:rPr lang="en-US" sz="4431" b="1" dirty="0">
                <a:solidFill>
                  <a:srgbClr val="000000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Tartalmi </a:t>
            </a:r>
            <a:r>
              <a:rPr lang="en-US" sz="4431" b="1" dirty="0" err="1">
                <a:solidFill>
                  <a:srgbClr val="000000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értékelési</a:t>
            </a:r>
            <a:r>
              <a:rPr lang="en-US" sz="4431" b="1" dirty="0">
                <a:solidFill>
                  <a:srgbClr val="000000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 </a:t>
            </a:r>
            <a:r>
              <a:rPr lang="en-US" sz="4431" b="1" dirty="0" err="1">
                <a:solidFill>
                  <a:srgbClr val="000000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szempontok</a:t>
            </a:r>
            <a:r>
              <a:rPr lang="hu-HU" sz="4431" b="1" dirty="0">
                <a:solidFill>
                  <a:srgbClr val="000000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 1. célterület esetén</a:t>
            </a:r>
            <a:r>
              <a:rPr lang="en-US" sz="4431" b="1" dirty="0">
                <a:solidFill>
                  <a:srgbClr val="000000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193770" y="9648644"/>
            <a:ext cx="5900461" cy="5035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17"/>
              </a:lnSpc>
              <a:spcBef>
                <a:spcPct val="0"/>
              </a:spcBef>
            </a:pPr>
            <a:r>
              <a:rPr lang="en-US" sz="2583" dirty="0">
                <a:solidFill>
                  <a:srgbClr val="FFFFFF"/>
                </a:solidFill>
                <a:latin typeface="Rugrats Sans"/>
                <a:ea typeface="Rugrats Sans"/>
                <a:cs typeface="Rugrats Sans"/>
                <a:sym typeface="Rugrats Sans"/>
              </a:rPr>
              <a:t>www.abakonyert.hu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737272" y="1865436"/>
            <a:ext cx="14669622" cy="7088064"/>
            <a:chOff x="0" y="227911"/>
            <a:chExt cx="3497160" cy="1437649"/>
          </a:xfrm>
        </p:grpSpPr>
        <p:sp>
          <p:nvSpPr>
            <p:cNvPr id="10" name="Freeform 10"/>
            <p:cNvSpPr/>
            <p:nvPr/>
          </p:nvSpPr>
          <p:spPr>
            <a:xfrm>
              <a:off x="6240" y="227911"/>
              <a:ext cx="3490920" cy="1437649"/>
            </a:xfrm>
            <a:custGeom>
              <a:avLst/>
              <a:gdLst/>
              <a:ahLst/>
              <a:cxnLst/>
              <a:rect l="l" t="t" r="r" b="b"/>
              <a:pathLst>
                <a:path w="3490920" h="1437649">
                  <a:moveTo>
                    <a:pt x="29789" y="0"/>
                  </a:moveTo>
                  <a:lnTo>
                    <a:pt x="3461131" y="0"/>
                  </a:lnTo>
                  <a:cubicBezTo>
                    <a:pt x="3477583" y="0"/>
                    <a:pt x="3490920" y="13337"/>
                    <a:pt x="3490920" y="29789"/>
                  </a:cubicBezTo>
                  <a:lnTo>
                    <a:pt x="3490920" y="1407860"/>
                  </a:lnTo>
                  <a:cubicBezTo>
                    <a:pt x="3490920" y="1415761"/>
                    <a:pt x="3487781" y="1423338"/>
                    <a:pt x="3482195" y="1428924"/>
                  </a:cubicBezTo>
                  <a:cubicBezTo>
                    <a:pt x="3476608" y="1434511"/>
                    <a:pt x="3469032" y="1437649"/>
                    <a:pt x="3461131" y="1437649"/>
                  </a:cubicBezTo>
                  <a:lnTo>
                    <a:pt x="29789" y="1437649"/>
                  </a:lnTo>
                  <a:cubicBezTo>
                    <a:pt x="21888" y="1437649"/>
                    <a:pt x="14311" y="1434511"/>
                    <a:pt x="8725" y="1428924"/>
                  </a:cubicBezTo>
                  <a:cubicBezTo>
                    <a:pt x="3138" y="1423338"/>
                    <a:pt x="0" y="1415761"/>
                    <a:pt x="0" y="1407860"/>
                  </a:cubicBezTo>
                  <a:lnTo>
                    <a:pt x="0" y="29789"/>
                  </a:lnTo>
                  <a:cubicBezTo>
                    <a:pt x="0" y="21888"/>
                    <a:pt x="3138" y="14311"/>
                    <a:pt x="8725" y="8725"/>
                  </a:cubicBezTo>
                  <a:cubicBezTo>
                    <a:pt x="14311" y="3138"/>
                    <a:pt x="21888" y="0"/>
                    <a:pt x="29789" y="0"/>
                  </a:cubicBezTo>
                  <a:close/>
                </a:path>
              </a:pathLst>
            </a:custGeom>
            <a:solidFill>
              <a:srgbClr val="4C683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429128"/>
              <a:ext cx="3435155" cy="1008521"/>
            </a:xfrm>
            <a:prstGeom prst="rect">
              <a:avLst/>
            </a:prstGeom>
          </p:spPr>
          <p:txBody>
            <a:bodyPr lIns="88900" tIns="88900" rIns="88900" bIns="88900" rtlCol="0" anchor="ctr"/>
            <a:lstStyle/>
            <a:p>
              <a:pPr>
                <a:lnSpc>
                  <a:spcPct val="150000"/>
                </a:lnSpc>
              </a:pPr>
              <a:r>
                <a:rPr lang="hu-HU" sz="2800" dirty="0">
                  <a:solidFill>
                    <a:schemeClr val="bg1"/>
                  </a:solidFill>
                  <a:latin typeface="Canva Sans" panose="020B0604020202020204" charset="0"/>
                </a:rPr>
                <a:t>1. A műveletnek helyt adó település lakosság száma</a:t>
              </a:r>
            </a:p>
            <a:p>
              <a:pPr>
                <a:lnSpc>
                  <a:spcPct val="150000"/>
                </a:lnSpc>
              </a:pPr>
              <a:r>
                <a:rPr lang="hu-HU" sz="2800" dirty="0">
                  <a:solidFill>
                    <a:schemeClr val="bg1"/>
                  </a:solidFill>
                  <a:latin typeface="Canva Sans" panose="020B0604020202020204" charset="0"/>
                </a:rPr>
                <a:t>2. Korábbi LEADER fejlesztési kompetencia</a:t>
              </a:r>
            </a:p>
            <a:p>
              <a:pPr>
                <a:lnSpc>
                  <a:spcPct val="150000"/>
                </a:lnSpc>
              </a:pPr>
              <a:r>
                <a:rPr lang="hu-HU" sz="2800" dirty="0">
                  <a:solidFill>
                    <a:schemeClr val="bg1"/>
                  </a:solidFill>
                  <a:latin typeface="Canva Sans" panose="020B0604020202020204" charset="0"/>
                </a:rPr>
                <a:t>3. A kedvezményezett vállalkozás működési évei</a:t>
              </a:r>
            </a:p>
            <a:p>
              <a:pPr>
                <a:lnSpc>
                  <a:spcPct val="150000"/>
                </a:lnSpc>
              </a:pPr>
              <a:r>
                <a:rPr lang="hu-HU" sz="2800" dirty="0">
                  <a:solidFill>
                    <a:schemeClr val="bg1"/>
                  </a:solidFill>
                  <a:latin typeface="Canva Sans" panose="020B0604020202020204" charset="0"/>
                </a:rPr>
                <a:t>4. Kommunikációs hatás</a:t>
              </a:r>
            </a:p>
            <a:p>
              <a:pPr>
                <a:lnSpc>
                  <a:spcPct val="150000"/>
                </a:lnSpc>
              </a:pPr>
              <a:r>
                <a:rPr lang="hu-HU" sz="2800" dirty="0">
                  <a:solidFill>
                    <a:schemeClr val="bg1"/>
                  </a:solidFill>
                  <a:latin typeface="Canva Sans" panose="020B0604020202020204" charset="0"/>
                </a:rPr>
                <a:t>5. Együttműködések</a:t>
              </a:r>
            </a:p>
            <a:p>
              <a:pPr>
                <a:lnSpc>
                  <a:spcPct val="150000"/>
                </a:lnSpc>
              </a:pPr>
              <a:r>
                <a:rPr lang="hu-HU" sz="2800" dirty="0">
                  <a:solidFill>
                    <a:schemeClr val="bg1"/>
                  </a:solidFill>
                  <a:latin typeface="Canva Sans" panose="020B0604020202020204" charset="0"/>
                </a:rPr>
                <a:t>6. Aktív egyesületi tevékenység</a:t>
              </a:r>
            </a:p>
            <a:p>
              <a:pPr>
                <a:lnSpc>
                  <a:spcPct val="150000"/>
                </a:lnSpc>
              </a:pPr>
              <a:r>
                <a:rPr lang="hu-HU" sz="2800" dirty="0">
                  <a:solidFill>
                    <a:schemeClr val="bg1"/>
                  </a:solidFill>
                  <a:latin typeface="Canva Sans" panose="020B0604020202020204" charset="0"/>
                </a:rPr>
                <a:t>7. Társadalmi szerepvállalás</a:t>
              </a:r>
            </a:p>
            <a:p>
              <a:pPr>
                <a:lnSpc>
                  <a:spcPct val="150000"/>
                </a:lnSpc>
              </a:pPr>
              <a:r>
                <a:rPr lang="hu-HU" sz="2800" dirty="0">
                  <a:solidFill>
                    <a:schemeClr val="bg1"/>
                  </a:solidFill>
                  <a:latin typeface="Canva Sans" panose="020B0604020202020204" charset="0"/>
                </a:rPr>
                <a:t>8. Tevékenységi kör bővítése</a:t>
              </a:r>
            </a:p>
            <a:p>
              <a:pPr>
                <a:lnSpc>
                  <a:spcPct val="150000"/>
                </a:lnSpc>
              </a:pPr>
              <a:r>
                <a:rPr lang="hu-HU" sz="2800" dirty="0">
                  <a:solidFill>
                    <a:schemeClr val="bg1"/>
                  </a:solidFill>
                  <a:latin typeface="Canva Sans" panose="020B0604020202020204" charset="0"/>
                </a:rPr>
                <a:t>9. A tulajdonosi körben vagy vezető tisztséget ellátók között nők, 40 év alattiak vannak</a:t>
              </a:r>
            </a:p>
            <a:p>
              <a:pPr>
                <a:lnSpc>
                  <a:spcPct val="150000"/>
                </a:lnSpc>
              </a:pPr>
              <a:r>
                <a:rPr lang="hu-HU" sz="2800" dirty="0">
                  <a:solidFill>
                    <a:schemeClr val="bg1"/>
                  </a:solidFill>
                  <a:latin typeface="Canva Sans" panose="020B0604020202020204" charset="0"/>
                </a:rPr>
                <a:t>10. Önállóan és önállóan nem támogatható tevékenységek megvalósítása</a:t>
              </a:r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A1ECAEA4-2BAB-A48E-0632-C82E017E8DCB}"/>
              </a:ext>
            </a:extLst>
          </p:cNvPr>
          <p:cNvSpPr/>
          <p:nvPr/>
        </p:nvSpPr>
        <p:spPr>
          <a:xfrm rot="5400000">
            <a:off x="-425306" y="8590971"/>
            <a:ext cx="1390171" cy="539560"/>
          </a:xfrm>
          <a:custGeom>
            <a:avLst/>
            <a:gdLst/>
            <a:ahLst/>
            <a:cxnLst/>
            <a:rect l="l" t="t" r="r" b="b"/>
            <a:pathLst>
              <a:path w="2090434" h="1050443">
                <a:moveTo>
                  <a:pt x="0" y="0"/>
                </a:moveTo>
                <a:lnTo>
                  <a:pt x="2090434" y="0"/>
                </a:lnTo>
                <a:lnTo>
                  <a:pt x="2090434" y="1050443"/>
                </a:lnTo>
                <a:lnTo>
                  <a:pt x="0" y="10504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E9C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FD7D5D-DD24-F466-76F2-3433ACEC3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2B1B5B04-C026-1AAD-971B-0E7BCCE48FBE}"/>
              </a:ext>
            </a:extLst>
          </p:cNvPr>
          <p:cNvGrpSpPr/>
          <p:nvPr/>
        </p:nvGrpSpPr>
        <p:grpSpPr>
          <a:xfrm>
            <a:off x="0" y="9628168"/>
            <a:ext cx="18288000" cy="658832"/>
            <a:chOff x="0" y="0"/>
            <a:chExt cx="4816593" cy="17352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5F6CAF91-7CCF-D117-54EE-7A972BEC2AFD}"/>
                </a:ext>
              </a:extLst>
            </p:cNvPr>
            <p:cNvSpPr/>
            <p:nvPr/>
          </p:nvSpPr>
          <p:spPr>
            <a:xfrm>
              <a:off x="0" y="0"/>
              <a:ext cx="4816592" cy="173520"/>
            </a:xfrm>
            <a:custGeom>
              <a:avLst/>
              <a:gdLst/>
              <a:ahLst/>
              <a:cxnLst/>
              <a:rect l="l" t="t" r="r" b="b"/>
              <a:pathLst>
                <a:path w="4816592" h="173520">
                  <a:moveTo>
                    <a:pt x="0" y="0"/>
                  </a:moveTo>
                  <a:lnTo>
                    <a:pt x="4816592" y="0"/>
                  </a:lnTo>
                  <a:lnTo>
                    <a:pt x="4816592" y="173520"/>
                  </a:lnTo>
                  <a:lnTo>
                    <a:pt x="0" y="173520"/>
                  </a:lnTo>
                  <a:close/>
                </a:path>
              </a:pathLst>
            </a:custGeom>
            <a:solidFill>
              <a:srgbClr val="505151"/>
            </a:solidFill>
          </p:spPr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CBFCE29F-9034-C221-24DC-428F4D266E20}"/>
                </a:ext>
              </a:extLst>
            </p:cNvPr>
            <p:cNvSpPr txBox="1"/>
            <p:nvPr/>
          </p:nvSpPr>
          <p:spPr>
            <a:xfrm>
              <a:off x="0" y="-38100"/>
              <a:ext cx="4816593" cy="2116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1735BB49-0CA0-A365-12B6-72C60B15E7AB}"/>
              </a:ext>
            </a:extLst>
          </p:cNvPr>
          <p:cNvSpPr/>
          <p:nvPr/>
        </p:nvSpPr>
        <p:spPr>
          <a:xfrm>
            <a:off x="15749144" y="0"/>
            <a:ext cx="2538856" cy="2359020"/>
          </a:xfrm>
          <a:custGeom>
            <a:avLst/>
            <a:gdLst/>
            <a:ahLst/>
            <a:cxnLst/>
            <a:rect l="l" t="t" r="r" b="b"/>
            <a:pathLst>
              <a:path w="2538856" h="2359020">
                <a:moveTo>
                  <a:pt x="0" y="0"/>
                </a:moveTo>
                <a:lnTo>
                  <a:pt x="2538856" y="0"/>
                </a:lnTo>
                <a:lnTo>
                  <a:pt x="2538856" y="2359020"/>
                </a:lnTo>
                <a:lnTo>
                  <a:pt x="0" y="23590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0C60C288-4D7F-1308-0E1B-69727290416E}"/>
              </a:ext>
            </a:extLst>
          </p:cNvPr>
          <p:cNvSpPr/>
          <p:nvPr/>
        </p:nvSpPr>
        <p:spPr>
          <a:xfrm>
            <a:off x="15604606" y="6870334"/>
            <a:ext cx="2341233" cy="2396561"/>
          </a:xfrm>
          <a:custGeom>
            <a:avLst/>
            <a:gdLst/>
            <a:ahLst/>
            <a:cxnLst/>
            <a:rect l="l" t="t" r="r" b="b"/>
            <a:pathLst>
              <a:path w="2341233" h="2396561">
                <a:moveTo>
                  <a:pt x="0" y="0"/>
                </a:moveTo>
                <a:lnTo>
                  <a:pt x="2341233" y="0"/>
                </a:lnTo>
                <a:lnTo>
                  <a:pt x="2341233" y="2396561"/>
                </a:lnTo>
                <a:lnTo>
                  <a:pt x="0" y="23965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7B0A10AB-1248-18B5-50E7-2A6004E2EC0B}"/>
              </a:ext>
            </a:extLst>
          </p:cNvPr>
          <p:cNvSpPr txBox="1"/>
          <p:nvPr/>
        </p:nvSpPr>
        <p:spPr>
          <a:xfrm>
            <a:off x="851718" y="942975"/>
            <a:ext cx="14159682" cy="7534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204"/>
              </a:lnSpc>
              <a:spcBef>
                <a:spcPct val="0"/>
              </a:spcBef>
            </a:pPr>
            <a:r>
              <a:rPr lang="en-US" sz="4431" b="1" dirty="0">
                <a:solidFill>
                  <a:srgbClr val="000000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Tartalmi </a:t>
            </a:r>
            <a:r>
              <a:rPr lang="en-US" sz="4431" b="1" dirty="0" err="1">
                <a:solidFill>
                  <a:srgbClr val="000000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értékelési</a:t>
            </a:r>
            <a:r>
              <a:rPr lang="en-US" sz="4431" b="1" dirty="0">
                <a:solidFill>
                  <a:srgbClr val="000000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 </a:t>
            </a:r>
            <a:r>
              <a:rPr lang="en-US" sz="4431" b="1" dirty="0" err="1">
                <a:solidFill>
                  <a:srgbClr val="000000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szempontok</a:t>
            </a:r>
            <a:r>
              <a:rPr lang="hu-HU" sz="4431" b="1" dirty="0">
                <a:solidFill>
                  <a:srgbClr val="000000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 2. célterület esetén</a:t>
            </a:r>
            <a:r>
              <a:rPr lang="en-US" sz="4431" b="1" dirty="0">
                <a:solidFill>
                  <a:srgbClr val="000000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: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52E70847-50D0-C4C3-0711-02004E34F52B}"/>
              </a:ext>
            </a:extLst>
          </p:cNvPr>
          <p:cNvSpPr txBox="1"/>
          <p:nvPr/>
        </p:nvSpPr>
        <p:spPr>
          <a:xfrm>
            <a:off x="6193770" y="9648644"/>
            <a:ext cx="5900461" cy="5035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17"/>
              </a:lnSpc>
              <a:spcBef>
                <a:spcPct val="0"/>
              </a:spcBef>
            </a:pPr>
            <a:r>
              <a:rPr lang="en-US" sz="2583" dirty="0">
                <a:solidFill>
                  <a:srgbClr val="FFFFFF"/>
                </a:solidFill>
                <a:latin typeface="Rugrats Sans"/>
                <a:ea typeface="Rugrats Sans"/>
                <a:cs typeface="Rugrats Sans"/>
                <a:sym typeface="Rugrats Sans"/>
              </a:rPr>
              <a:t>www.abakonyert.hu</a:t>
            </a:r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DC28F66D-E104-FE1B-9BA2-1F121A6B52EA}"/>
              </a:ext>
            </a:extLst>
          </p:cNvPr>
          <p:cNvGrpSpPr/>
          <p:nvPr/>
        </p:nvGrpSpPr>
        <p:grpSpPr>
          <a:xfrm>
            <a:off x="762000" y="1926500"/>
            <a:ext cx="14881524" cy="7179399"/>
            <a:chOff x="0" y="227911"/>
            <a:chExt cx="3497160" cy="1437649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61A867BA-E014-1C58-9B66-899A7E458615}"/>
                </a:ext>
              </a:extLst>
            </p:cNvPr>
            <p:cNvSpPr/>
            <p:nvPr/>
          </p:nvSpPr>
          <p:spPr>
            <a:xfrm>
              <a:off x="6240" y="227911"/>
              <a:ext cx="3490920" cy="1437649"/>
            </a:xfrm>
            <a:custGeom>
              <a:avLst/>
              <a:gdLst/>
              <a:ahLst/>
              <a:cxnLst/>
              <a:rect l="l" t="t" r="r" b="b"/>
              <a:pathLst>
                <a:path w="3490920" h="1437649">
                  <a:moveTo>
                    <a:pt x="29789" y="0"/>
                  </a:moveTo>
                  <a:lnTo>
                    <a:pt x="3461131" y="0"/>
                  </a:lnTo>
                  <a:cubicBezTo>
                    <a:pt x="3477583" y="0"/>
                    <a:pt x="3490920" y="13337"/>
                    <a:pt x="3490920" y="29789"/>
                  </a:cubicBezTo>
                  <a:lnTo>
                    <a:pt x="3490920" y="1407860"/>
                  </a:lnTo>
                  <a:cubicBezTo>
                    <a:pt x="3490920" y="1415761"/>
                    <a:pt x="3487781" y="1423338"/>
                    <a:pt x="3482195" y="1428924"/>
                  </a:cubicBezTo>
                  <a:cubicBezTo>
                    <a:pt x="3476608" y="1434511"/>
                    <a:pt x="3469032" y="1437649"/>
                    <a:pt x="3461131" y="1437649"/>
                  </a:cubicBezTo>
                  <a:lnTo>
                    <a:pt x="29789" y="1437649"/>
                  </a:lnTo>
                  <a:cubicBezTo>
                    <a:pt x="21888" y="1437649"/>
                    <a:pt x="14311" y="1434511"/>
                    <a:pt x="8725" y="1428924"/>
                  </a:cubicBezTo>
                  <a:cubicBezTo>
                    <a:pt x="3138" y="1423338"/>
                    <a:pt x="0" y="1415761"/>
                    <a:pt x="0" y="1407860"/>
                  </a:cubicBezTo>
                  <a:lnTo>
                    <a:pt x="0" y="29789"/>
                  </a:lnTo>
                  <a:cubicBezTo>
                    <a:pt x="0" y="21888"/>
                    <a:pt x="3138" y="14311"/>
                    <a:pt x="8725" y="8725"/>
                  </a:cubicBezTo>
                  <a:cubicBezTo>
                    <a:pt x="14311" y="3138"/>
                    <a:pt x="21888" y="0"/>
                    <a:pt x="29789" y="0"/>
                  </a:cubicBezTo>
                  <a:close/>
                </a:path>
              </a:pathLst>
            </a:custGeom>
            <a:solidFill>
              <a:srgbClr val="4C683F"/>
            </a:solidFill>
          </p:spPr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7D3C714E-5998-BDD6-7FD0-6DB2DC37C057}"/>
                </a:ext>
              </a:extLst>
            </p:cNvPr>
            <p:cNvSpPr txBox="1"/>
            <p:nvPr/>
          </p:nvSpPr>
          <p:spPr>
            <a:xfrm>
              <a:off x="0" y="429128"/>
              <a:ext cx="3435155" cy="1008521"/>
            </a:xfrm>
            <a:prstGeom prst="rect">
              <a:avLst/>
            </a:prstGeom>
          </p:spPr>
          <p:txBody>
            <a:bodyPr lIns="88900" tIns="88900" rIns="88900" bIns="88900" rtlCol="0" anchor="ctr"/>
            <a:lstStyle/>
            <a:p>
              <a:pPr>
                <a:lnSpc>
                  <a:spcPct val="150000"/>
                </a:lnSpc>
              </a:pPr>
              <a:r>
                <a:rPr lang="hu-HU" sz="2800" dirty="0">
                  <a:solidFill>
                    <a:schemeClr val="bg1"/>
                  </a:solidFill>
                  <a:latin typeface="Canva Sans" panose="020B0604020202020204" charset="0"/>
                </a:rPr>
                <a:t>1.  A műveletnek helyt adó település lakosság száma</a:t>
              </a:r>
            </a:p>
            <a:p>
              <a:pPr>
                <a:lnSpc>
                  <a:spcPct val="150000"/>
                </a:lnSpc>
              </a:pPr>
              <a:r>
                <a:rPr lang="hu-HU" sz="2800" dirty="0">
                  <a:solidFill>
                    <a:schemeClr val="bg1"/>
                  </a:solidFill>
                  <a:latin typeface="Canva Sans" panose="020B0604020202020204" charset="0"/>
                </a:rPr>
                <a:t>2. Korábbi LEADER fejlesztési kompetencia</a:t>
              </a:r>
            </a:p>
            <a:p>
              <a:pPr>
                <a:lnSpc>
                  <a:spcPct val="150000"/>
                </a:lnSpc>
              </a:pPr>
              <a:r>
                <a:rPr lang="hu-HU" sz="2800" dirty="0">
                  <a:solidFill>
                    <a:schemeClr val="bg1"/>
                  </a:solidFill>
                  <a:latin typeface="Canva Sans" panose="020B0604020202020204" charset="0"/>
                </a:rPr>
                <a:t>3. A kedvezményezett vállalkozás működési évei</a:t>
              </a:r>
            </a:p>
            <a:p>
              <a:pPr>
                <a:lnSpc>
                  <a:spcPct val="150000"/>
                </a:lnSpc>
              </a:pPr>
              <a:r>
                <a:rPr lang="hu-HU" sz="2800" dirty="0">
                  <a:solidFill>
                    <a:schemeClr val="bg1"/>
                  </a:solidFill>
                  <a:latin typeface="Canva Sans" panose="020B0604020202020204" charset="0"/>
                </a:rPr>
                <a:t>4. Kommunikációs hatás</a:t>
              </a:r>
            </a:p>
            <a:p>
              <a:pPr>
                <a:lnSpc>
                  <a:spcPct val="150000"/>
                </a:lnSpc>
              </a:pPr>
              <a:r>
                <a:rPr lang="hu-HU" sz="2800" dirty="0">
                  <a:solidFill>
                    <a:schemeClr val="bg1"/>
                  </a:solidFill>
                  <a:latin typeface="Canva Sans" panose="020B0604020202020204" charset="0"/>
                </a:rPr>
                <a:t>5. Együttműködések</a:t>
              </a:r>
            </a:p>
            <a:p>
              <a:pPr>
                <a:lnSpc>
                  <a:spcPct val="150000"/>
                </a:lnSpc>
              </a:pPr>
              <a:r>
                <a:rPr lang="hu-HU" sz="2800" dirty="0">
                  <a:solidFill>
                    <a:schemeClr val="bg1"/>
                  </a:solidFill>
                  <a:latin typeface="Canva Sans" panose="020B0604020202020204" charset="0"/>
                </a:rPr>
                <a:t>6. Társadalmi szerepvállalás</a:t>
              </a:r>
            </a:p>
            <a:p>
              <a:pPr>
                <a:lnSpc>
                  <a:spcPct val="150000"/>
                </a:lnSpc>
              </a:pPr>
              <a:r>
                <a:rPr lang="hu-HU" sz="2800" dirty="0">
                  <a:solidFill>
                    <a:schemeClr val="bg1"/>
                  </a:solidFill>
                  <a:latin typeface="Canva Sans" panose="020B0604020202020204" charset="0"/>
                </a:rPr>
                <a:t>7. A tulajdonosi körben vagy vezető tisztséget ellátók között nők, 40 év alattiak vannak</a:t>
              </a:r>
            </a:p>
            <a:p>
              <a:pPr>
                <a:lnSpc>
                  <a:spcPct val="150000"/>
                </a:lnSpc>
              </a:pPr>
              <a:r>
                <a:rPr lang="hu-HU" sz="2800" dirty="0">
                  <a:solidFill>
                    <a:schemeClr val="bg1"/>
                  </a:solidFill>
                  <a:latin typeface="Canva Sans" panose="020B0604020202020204" charset="0"/>
                </a:rPr>
                <a:t>8. Önállóan és önállóan nem támogatható tevékenységek megvalósítása</a:t>
              </a:r>
            </a:p>
            <a:p>
              <a:pPr>
                <a:lnSpc>
                  <a:spcPct val="150000"/>
                </a:lnSpc>
              </a:pPr>
              <a:r>
                <a:rPr lang="hu-HU" sz="2800" dirty="0">
                  <a:solidFill>
                    <a:schemeClr val="bg1"/>
                  </a:solidFill>
                  <a:latin typeface="Canva Sans" panose="020B0604020202020204" charset="0"/>
                </a:rPr>
                <a:t>9. Aktív Vidék Minőségi egyesületi tevékenység</a:t>
              </a:r>
            </a:p>
            <a:p>
              <a:pPr>
                <a:lnSpc>
                  <a:spcPct val="150000"/>
                </a:lnSpc>
              </a:pPr>
              <a:r>
                <a:rPr lang="hu-HU" sz="2800" dirty="0">
                  <a:solidFill>
                    <a:schemeClr val="bg1"/>
                  </a:solidFill>
                  <a:latin typeface="Canva Sans" panose="020B0604020202020204" charset="0"/>
                </a:rPr>
                <a:t>10. Előnyt jelentő szempontok</a:t>
              </a:r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24CE5F2D-3503-4DF9-8990-D69905119551}"/>
              </a:ext>
            </a:extLst>
          </p:cNvPr>
          <p:cNvSpPr/>
          <p:nvPr/>
        </p:nvSpPr>
        <p:spPr>
          <a:xfrm rot="5400000">
            <a:off x="-425306" y="8590971"/>
            <a:ext cx="1390171" cy="539560"/>
          </a:xfrm>
          <a:custGeom>
            <a:avLst/>
            <a:gdLst/>
            <a:ahLst/>
            <a:cxnLst/>
            <a:rect l="l" t="t" r="r" b="b"/>
            <a:pathLst>
              <a:path w="2090434" h="1050443">
                <a:moveTo>
                  <a:pt x="0" y="0"/>
                </a:moveTo>
                <a:lnTo>
                  <a:pt x="2090434" y="0"/>
                </a:lnTo>
                <a:lnTo>
                  <a:pt x="2090434" y="1050443"/>
                </a:lnTo>
                <a:lnTo>
                  <a:pt x="0" y="10504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8300259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E9C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8A3FE5-DCBD-BF5E-82F1-E5ACCBA40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338B2E8B-6354-CF02-D801-A4063C745D0D}"/>
              </a:ext>
            </a:extLst>
          </p:cNvPr>
          <p:cNvGrpSpPr/>
          <p:nvPr/>
        </p:nvGrpSpPr>
        <p:grpSpPr>
          <a:xfrm>
            <a:off x="0" y="9628168"/>
            <a:ext cx="18288000" cy="658832"/>
            <a:chOff x="0" y="0"/>
            <a:chExt cx="4816593" cy="17352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06B6D140-A0A3-B128-243F-575F6A35F049}"/>
                </a:ext>
              </a:extLst>
            </p:cNvPr>
            <p:cNvSpPr/>
            <p:nvPr/>
          </p:nvSpPr>
          <p:spPr>
            <a:xfrm>
              <a:off x="0" y="0"/>
              <a:ext cx="4816592" cy="173520"/>
            </a:xfrm>
            <a:custGeom>
              <a:avLst/>
              <a:gdLst/>
              <a:ahLst/>
              <a:cxnLst/>
              <a:rect l="l" t="t" r="r" b="b"/>
              <a:pathLst>
                <a:path w="4816592" h="173520">
                  <a:moveTo>
                    <a:pt x="0" y="0"/>
                  </a:moveTo>
                  <a:lnTo>
                    <a:pt x="4816592" y="0"/>
                  </a:lnTo>
                  <a:lnTo>
                    <a:pt x="4816592" y="173520"/>
                  </a:lnTo>
                  <a:lnTo>
                    <a:pt x="0" y="173520"/>
                  </a:lnTo>
                  <a:close/>
                </a:path>
              </a:pathLst>
            </a:custGeom>
            <a:solidFill>
              <a:srgbClr val="505151"/>
            </a:solidFill>
          </p:spPr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79859018-A930-58F7-025D-FF717115771F}"/>
                </a:ext>
              </a:extLst>
            </p:cNvPr>
            <p:cNvSpPr txBox="1"/>
            <p:nvPr/>
          </p:nvSpPr>
          <p:spPr>
            <a:xfrm>
              <a:off x="0" y="-38100"/>
              <a:ext cx="4816593" cy="2116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0E95C074-6F29-BCA2-DCEC-EFF3D451A66A}"/>
              </a:ext>
            </a:extLst>
          </p:cNvPr>
          <p:cNvSpPr/>
          <p:nvPr/>
        </p:nvSpPr>
        <p:spPr>
          <a:xfrm>
            <a:off x="16306796" y="861786"/>
            <a:ext cx="1981200" cy="1790700"/>
          </a:xfrm>
          <a:custGeom>
            <a:avLst/>
            <a:gdLst/>
            <a:ahLst/>
            <a:cxnLst/>
            <a:rect l="l" t="t" r="r" b="b"/>
            <a:pathLst>
              <a:path w="2538856" h="2359020">
                <a:moveTo>
                  <a:pt x="0" y="0"/>
                </a:moveTo>
                <a:lnTo>
                  <a:pt x="2538856" y="0"/>
                </a:lnTo>
                <a:lnTo>
                  <a:pt x="2538856" y="2359020"/>
                </a:lnTo>
                <a:lnTo>
                  <a:pt x="0" y="23590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DF8D3C4E-0FEB-011B-6242-E2EADB1CF6EC}"/>
              </a:ext>
            </a:extLst>
          </p:cNvPr>
          <p:cNvSpPr/>
          <p:nvPr/>
        </p:nvSpPr>
        <p:spPr>
          <a:xfrm>
            <a:off x="16154400" y="7658100"/>
            <a:ext cx="1791439" cy="1608795"/>
          </a:xfrm>
          <a:custGeom>
            <a:avLst/>
            <a:gdLst/>
            <a:ahLst/>
            <a:cxnLst/>
            <a:rect l="l" t="t" r="r" b="b"/>
            <a:pathLst>
              <a:path w="2341233" h="2396561">
                <a:moveTo>
                  <a:pt x="0" y="0"/>
                </a:moveTo>
                <a:lnTo>
                  <a:pt x="2341233" y="0"/>
                </a:lnTo>
                <a:lnTo>
                  <a:pt x="2341233" y="2396561"/>
                </a:lnTo>
                <a:lnTo>
                  <a:pt x="0" y="23965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9538014-A566-6DC5-732B-315393F22AF1}"/>
              </a:ext>
            </a:extLst>
          </p:cNvPr>
          <p:cNvSpPr txBox="1"/>
          <p:nvPr/>
        </p:nvSpPr>
        <p:spPr>
          <a:xfrm>
            <a:off x="539560" y="537962"/>
            <a:ext cx="16224440" cy="14907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204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ed Hat Display Bold"/>
                <a:ea typeface="Red Hat Display Bold"/>
                <a:cs typeface="Red Hat Display Bold"/>
                <a:sym typeface="Red Hat Display Bold"/>
              </a:rPr>
              <a:t>Felhívás és kapcsolódó dokumentumok elérhetőségei megtalálhatók honlapunkon abakonyert.hu oldalon KAP ST LEADER menüpont alatt: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ed Hat Display Bold"/>
              <a:ea typeface="Red Hat Display Bold"/>
              <a:cs typeface="Red Hat Display Bold"/>
              <a:sym typeface="Red Hat Display Bold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F2D504E1-BB51-8C3F-5C72-223D58926924}"/>
              </a:ext>
            </a:extLst>
          </p:cNvPr>
          <p:cNvSpPr txBox="1"/>
          <p:nvPr/>
        </p:nvSpPr>
        <p:spPr>
          <a:xfrm>
            <a:off x="6193770" y="9648644"/>
            <a:ext cx="5900461" cy="5035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6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8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ugrats Sans"/>
                <a:ea typeface="Rugrats Sans"/>
                <a:cs typeface="Rugrats Sans"/>
                <a:sym typeface="Rugrats Sans"/>
              </a:rPr>
              <a:t>www.abakonyert.hu</a:t>
            </a:r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91DB0317-9347-9F3B-0E61-2993A028D484}"/>
              </a:ext>
            </a:extLst>
          </p:cNvPr>
          <p:cNvGrpSpPr/>
          <p:nvPr/>
        </p:nvGrpSpPr>
        <p:grpSpPr>
          <a:xfrm>
            <a:off x="850377" y="2652488"/>
            <a:ext cx="14896357" cy="6043286"/>
            <a:chOff x="-68832" y="263311"/>
            <a:chExt cx="3503987" cy="1437649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85B3F3D3-5E3E-1B65-DDAB-E7EA53810978}"/>
                </a:ext>
              </a:extLst>
            </p:cNvPr>
            <p:cNvSpPr/>
            <p:nvPr/>
          </p:nvSpPr>
          <p:spPr>
            <a:xfrm>
              <a:off x="-68832" y="263311"/>
              <a:ext cx="3490920" cy="1437649"/>
            </a:xfrm>
            <a:custGeom>
              <a:avLst/>
              <a:gdLst/>
              <a:ahLst/>
              <a:cxnLst/>
              <a:rect l="l" t="t" r="r" b="b"/>
              <a:pathLst>
                <a:path w="3490920" h="1437649">
                  <a:moveTo>
                    <a:pt x="29789" y="0"/>
                  </a:moveTo>
                  <a:lnTo>
                    <a:pt x="3461131" y="0"/>
                  </a:lnTo>
                  <a:cubicBezTo>
                    <a:pt x="3477583" y="0"/>
                    <a:pt x="3490920" y="13337"/>
                    <a:pt x="3490920" y="29789"/>
                  </a:cubicBezTo>
                  <a:lnTo>
                    <a:pt x="3490920" y="1407860"/>
                  </a:lnTo>
                  <a:cubicBezTo>
                    <a:pt x="3490920" y="1415761"/>
                    <a:pt x="3487781" y="1423338"/>
                    <a:pt x="3482195" y="1428924"/>
                  </a:cubicBezTo>
                  <a:cubicBezTo>
                    <a:pt x="3476608" y="1434511"/>
                    <a:pt x="3469032" y="1437649"/>
                    <a:pt x="3461131" y="1437649"/>
                  </a:cubicBezTo>
                  <a:lnTo>
                    <a:pt x="29789" y="1437649"/>
                  </a:lnTo>
                  <a:cubicBezTo>
                    <a:pt x="21888" y="1437649"/>
                    <a:pt x="14311" y="1434511"/>
                    <a:pt x="8725" y="1428924"/>
                  </a:cubicBezTo>
                  <a:cubicBezTo>
                    <a:pt x="3138" y="1423338"/>
                    <a:pt x="0" y="1415761"/>
                    <a:pt x="0" y="1407860"/>
                  </a:cubicBezTo>
                  <a:lnTo>
                    <a:pt x="0" y="29789"/>
                  </a:lnTo>
                  <a:cubicBezTo>
                    <a:pt x="0" y="21888"/>
                    <a:pt x="3138" y="14311"/>
                    <a:pt x="8725" y="8725"/>
                  </a:cubicBezTo>
                  <a:cubicBezTo>
                    <a:pt x="14311" y="3138"/>
                    <a:pt x="21888" y="0"/>
                    <a:pt x="29789" y="0"/>
                  </a:cubicBezTo>
                  <a:close/>
                </a:path>
              </a:pathLst>
            </a:custGeom>
            <a:solidFill>
              <a:srgbClr val="4C683F"/>
            </a:solidFill>
          </p:spPr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827DD0EA-04CB-1CE0-8C32-B0CD2009AD2B}"/>
                </a:ext>
              </a:extLst>
            </p:cNvPr>
            <p:cNvSpPr txBox="1"/>
            <p:nvPr/>
          </p:nvSpPr>
          <p:spPr>
            <a:xfrm>
              <a:off x="0" y="455822"/>
              <a:ext cx="3435155" cy="981827"/>
            </a:xfrm>
            <a:prstGeom prst="rect">
              <a:avLst/>
            </a:prstGeom>
          </p:spPr>
          <p:txBody>
            <a:bodyPr lIns="88900" tIns="88900" rIns="88900" bIns="88900" rtlCol="0" anchor="ctr"/>
            <a:lstStyle/>
            <a:p>
              <a:r>
                <a:rPr lang="hu-HU" sz="3200" b="1" dirty="0">
                  <a:solidFill>
                    <a:schemeClr val="bg1"/>
                  </a:solidFill>
                </a:rPr>
                <a:t>LEADER pályázati felhívások elérhetősége:</a:t>
              </a:r>
              <a:endParaRPr lang="hu-HU" sz="3200" dirty="0">
                <a:solidFill>
                  <a:schemeClr val="bg1"/>
                </a:solidFill>
              </a:endParaRPr>
            </a:p>
            <a:p>
              <a:r>
                <a:rPr lang="hu-HU" sz="3200" dirty="0">
                  <a:hlinkClick r:id="rId4"/>
                </a:rPr>
                <a:t>https://e-kerelem.mvh.allamkincstar.gov.hu/enter/kapbongeszo/kapBongeszo.xhtml</a:t>
              </a:r>
              <a:endParaRPr lang="hu-HU" sz="3200" dirty="0"/>
            </a:p>
            <a:p>
              <a:r>
                <a:rPr lang="hu-HU" sz="3200" b="1" dirty="0">
                  <a:solidFill>
                    <a:schemeClr val="bg1"/>
                  </a:solidFill>
                </a:rPr>
                <a:t>Elektronikus felület támogatási kérelem benyújtásához:</a:t>
              </a:r>
              <a:endParaRPr lang="hu-HU" sz="3200" dirty="0">
                <a:solidFill>
                  <a:schemeClr val="bg1"/>
                </a:solidFill>
              </a:endParaRPr>
            </a:p>
            <a:p>
              <a:r>
                <a:rPr lang="hu-HU" sz="3200" dirty="0">
                  <a:hlinkClick r:id="rId5"/>
                </a:rPr>
                <a:t>https://e-kerelem.mvh.allamkincstar.gov.hu/enter/</a:t>
              </a:r>
              <a:endParaRPr lang="hu-HU" sz="3200" dirty="0"/>
            </a:p>
            <a:p>
              <a:r>
                <a:rPr lang="hu-HU" sz="3200" b="1" dirty="0">
                  <a:solidFill>
                    <a:schemeClr val="bg1"/>
                  </a:solidFill>
                </a:rPr>
                <a:t>Felhasználói kézikönyv az elektronikus felület használatához, a támogatási kérelem benyújtásához:</a:t>
              </a:r>
              <a:endParaRPr lang="hu-HU" sz="3200" dirty="0">
                <a:solidFill>
                  <a:schemeClr val="bg1"/>
                </a:solidFill>
              </a:endParaRPr>
            </a:p>
            <a:p>
              <a:r>
                <a:rPr lang="hu-HU" sz="3200" dirty="0">
                  <a:hlinkClick r:id="rId6"/>
                </a:rPr>
                <a:t>https://www.mvh.allamkincstar.gov.hu/tamogatasok-listazo/-/tamogatas/23108497/tajekoztatok/felhasznaloi-kezikonyv_kap-st-leader-helyi-felhivasok</a:t>
              </a:r>
              <a:endParaRPr lang="hu-HU" sz="3200" dirty="0"/>
            </a:p>
            <a:p>
              <a:r>
                <a:rPr lang="hu-HU" sz="3200" b="1" dirty="0">
                  <a:solidFill>
                    <a:schemeClr val="bg1"/>
                  </a:solidFill>
                </a:rPr>
                <a:t>Arculati kézikönyv:</a:t>
              </a:r>
              <a:endParaRPr lang="hu-HU" sz="3200" dirty="0">
                <a:solidFill>
                  <a:schemeClr val="bg1"/>
                </a:solidFill>
              </a:endParaRPr>
            </a:p>
            <a:p>
              <a:r>
                <a:rPr lang="hu-HU" sz="3200" dirty="0">
                  <a:hlinkClick r:id="rId7"/>
                </a:rPr>
                <a:t>https://kap.gov.hu/arculat</a:t>
              </a:r>
              <a:endParaRPr lang="hu-HU" sz="3200" dirty="0"/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9BD71ECD-2A0A-53D1-338F-9F555F7F9451}"/>
              </a:ext>
            </a:extLst>
          </p:cNvPr>
          <p:cNvSpPr/>
          <p:nvPr/>
        </p:nvSpPr>
        <p:spPr>
          <a:xfrm rot="5400000">
            <a:off x="-425306" y="8590971"/>
            <a:ext cx="1390171" cy="539560"/>
          </a:xfrm>
          <a:custGeom>
            <a:avLst/>
            <a:gdLst/>
            <a:ahLst/>
            <a:cxnLst/>
            <a:rect l="l" t="t" r="r" b="b"/>
            <a:pathLst>
              <a:path w="2090434" h="1050443">
                <a:moveTo>
                  <a:pt x="0" y="0"/>
                </a:moveTo>
                <a:lnTo>
                  <a:pt x="2090434" y="0"/>
                </a:lnTo>
                <a:lnTo>
                  <a:pt x="2090434" y="1050443"/>
                </a:lnTo>
                <a:lnTo>
                  <a:pt x="0" y="10504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7858596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E9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9144000" cy="10287000"/>
            <a:chOff x="0" y="0"/>
            <a:chExt cx="12192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18323" r="18323"/>
            <a:stretch>
              <a:fillRect/>
            </a:stretch>
          </p:blipFill>
          <p:spPr>
            <a:xfrm>
              <a:off x="0" y="0"/>
              <a:ext cx="12192000" cy="13716000"/>
            </a:xfrm>
            <a:prstGeom prst="rect">
              <a:avLst/>
            </a:prstGeom>
          </p:spPr>
        </p:pic>
      </p:grpSp>
      <p:sp>
        <p:nvSpPr>
          <p:cNvPr id="4" name="TextBox 4"/>
          <p:cNvSpPr txBox="1"/>
          <p:nvPr/>
        </p:nvSpPr>
        <p:spPr>
          <a:xfrm>
            <a:off x="10184009" y="3665226"/>
            <a:ext cx="7075291" cy="8697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84"/>
              </a:lnSpc>
              <a:spcBef>
                <a:spcPct val="0"/>
              </a:spcBef>
            </a:pPr>
            <a:r>
              <a:rPr lang="en-US" sz="5131" b="1" dirty="0">
                <a:solidFill>
                  <a:srgbClr val="000000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Köszönjük a figyelmet!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449482" y="5199351"/>
            <a:ext cx="6190938" cy="2413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584" dirty="0">
                <a:solidFill>
                  <a:srgbClr val="000000"/>
                </a:solidFill>
                <a:latin typeface="Rugrats Sans"/>
                <a:ea typeface="Rugrats Sans"/>
                <a:cs typeface="Rugrats Sans"/>
                <a:sym typeface="Rugrats Sans"/>
              </a:rPr>
              <a:t>Elérhet</a:t>
            </a:r>
            <a:r>
              <a:rPr lang="hu-HU" sz="3584" dirty="0">
                <a:solidFill>
                  <a:srgbClr val="000000"/>
                </a:solidFill>
                <a:latin typeface="Rugrats Sans"/>
                <a:ea typeface="Rugrats Sans"/>
                <a:cs typeface="Rugrats Sans"/>
                <a:sym typeface="Rugrats Sans"/>
              </a:rPr>
              <a:t>ő</a:t>
            </a:r>
            <a:r>
              <a:rPr lang="en-US" sz="3584" dirty="0">
                <a:solidFill>
                  <a:srgbClr val="000000"/>
                </a:solidFill>
                <a:latin typeface="Rugrats Sans"/>
                <a:ea typeface="Rugrats Sans"/>
                <a:cs typeface="Rugrats Sans"/>
                <a:sym typeface="Rugrats Sans"/>
              </a:rPr>
              <a:t>ségek:</a:t>
            </a: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3584" dirty="0">
                <a:solidFill>
                  <a:srgbClr val="000000"/>
                </a:solidFill>
                <a:latin typeface="Rugrats Sans"/>
                <a:ea typeface="Rugrats Sans"/>
                <a:cs typeface="Rugrats Sans"/>
                <a:sym typeface="Rugrats Sans"/>
              </a:rPr>
              <a:t>Email: abakonyert@gmail.com</a:t>
            </a: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3584" dirty="0">
                <a:solidFill>
                  <a:srgbClr val="000000"/>
                </a:solidFill>
                <a:latin typeface="Rugrats Sans"/>
                <a:ea typeface="Rugrats Sans"/>
                <a:cs typeface="Rugrats Sans"/>
                <a:sym typeface="Rugrats Sans"/>
              </a:rPr>
              <a:t>Tel.: 06/88/415-791</a:t>
            </a:r>
          </a:p>
        </p:txBody>
      </p:sp>
      <p:sp>
        <p:nvSpPr>
          <p:cNvPr id="6" name="Freeform 6"/>
          <p:cNvSpPr/>
          <p:nvPr/>
        </p:nvSpPr>
        <p:spPr>
          <a:xfrm>
            <a:off x="15749144" y="7614955"/>
            <a:ext cx="2341233" cy="2396561"/>
          </a:xfrm>
          <a:custGeom>
            <a:avLst/>
            <a:gdLst/>
            <a:ahLst/>
            <a:cxnLst/>
            <a:rect l="l" t="t" r="r" b="b"/>
            <a:pathLst>
              <a:path w="2341233" h="2396561">
                <a:moveTo>
                  <a:pt x="0" y="0"/>
                </a:moveTo>
                <a:lnTo>
                  <a:pt x="2341233" y="0"/>
                </a:lnTo>
                <a:lnTo>
                  <a:pt x="2341233" y="2396561"/>
                </a:lnTo>
                <a:lnTo>
                  <a:pt x="0" y="23965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5749144" y="0"/>
            <a:ext cx="2538856" cy="2359020"/>
          </a:xfrm>
          <a:custGeom>
            <a:avLst/>
            <a:gdLst/>
            <a:ahLst/>
            <a:cxnLst/>
            <a:rect l="l" t="t" r="r" b="b"/>
            <a:pathLst>
              <a:path w="2538856" h="2359020">
                <a:moveTo>
                  <a:pt x="0" y="0"/>
                </a:moveTo>
                <a:lnTo>
                  <a:pt x="2538856" y="0"/>
                </a:lnTo>
                <a:lnTo>
                  <a:pt x="2538856" y="2359020"/>
                </a:lnTo>
                <a:lnTo>
                  <a:pt x="0" y="23590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E9C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5B6D8B-7EBE-80AA-56EC-0838086ED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8D926FCC-B453-6F4F-73AB-36A9BE3A3A59}"/>
              </a:ext>
            </a:extLst>
          </p:cNvPr>
          <p:cNvGrpSpPr/>
          <p:nvPr/>
        </p:nvGrpSpPr>
        <p:grpSpPr>
          <a:xfrm>
            <a:off x="0" y="9628168"/>
            <a:ext cx="18288000" cy="658832"/>
            <a:chOff x="0" y="0"/>
            <a:chExt cx="4816593" cy="17352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3184649F-2B00-3E4D-7FFC-5C8554B268DD}"/>
                </a:ext>
              </a:extLst>
            </p:cNvPr>
            <p:cNvSpPr/>
            <p:nvPr/>
          </p:nvSpPr>
          <p:spPr>
            <a:xfrm>
              <a:off x="0" y="0"/>
              <a:ext cx="4816592" cy="173520"/>
            </a:xfrm>
            <a:custGeom>
              <a:avLst/>
              <a:gdLst/>
              <a:ahLst/>
              <a:cxnLst/>
              <a:rect l="l" t="t" r="r" b="b"/>
              <a:pathLst>
                <a:path w="4816592" h="173520">
                  <a:moveTo>
                    <a:pt x="0" y="0"/>
                  </a:moveTo>
                  <a:lnTo>
                    <a:pt x="4816592" y="0"/>
                  </a:lnTo>
                  <a:lnTo>
                    <a:pt x="4816592" y="173520"/>
                  </a:lnTo>
                  <a:lnTo>
                    <a:pt x="0" y="173520"/>
                  </a:lnTo>
                  <a:close/>
                </a:path>
              </a:pathLst>
            </a:custGeom>
            <a:solidFill>
              <a:srgbClr val="505151"/>
            </a:solidFill>
          </p:spPr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C5FF7D4E-8901-54FA-1C84-9299371B8827}"/>
                </a:ext>
              </a:extLst>
            </p:cNvPr>
            <p:cNvSpPr txBox="1"/>
            <p:nvPr/>
          </p:nvSpPr>
          <p:spPr>
            <a:xfrm>
              <a:off x="0" y="-38100"/>
              <a:ext cx="4816593" cy="2116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EEDCD79B-BC11-F8EE-44FF-022094A8FA4D}"/>
              </a:ext>
            </a:extLst>
          </p:cNvPr>
          <p:cNvSpPr/>
          <p:nvPr/>
        </p:nvSpPr>
        <p:spPr>
          <a:xfrm>
            <a:off x="15621000" y="-199097"/>
            <a:ext cx="2983991" cy="2618440"/>
          </a:xfrm>
          <a:custGeom>
            <a:avLst/>
            <a:gdLst/>
            <a:ahLst/>
            <a:cxnLst/>
            <a:rect l="l" t="t" r="r" b="b"/>
            <a:pathLst>
              <a:path w="3661161" h="3401829">
                <a:moveTo>
                  <a:pt x="0" y="0"/>
                </a:moveTo>
                <a:lnTo>
                  <a:pt x="3661161" y="0"/>
                </a:lnTo>
                <a:lnTo>
                  <a:pt x="3661161" y="3401829"/>
                </a:lnTo>
                <a:lnTo>
                  <a:pt x="0" y="34018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B1E6D0AC-BFCB-022F-0783-69FB5FAFF627}"/>
              </a:ext>
            </a:extLst>
          </p:cNvPr>
          <p:cNvGrpSpPr/>
          <p:nvPr/>
        </p:nvGrpSpPr>
        <p:grpSpPr>
          <a:xfrm>
            <a:off x="457200" y="1912266"/>
            <a:ext cx="15361635" cy="7306911"/>
            <a:chOff x="0" y="-118354"/>
            <a:chExt cx="3809871" cy="1572075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3C0F7E3D-75D8-FF8F-1BAB-0370567B03E1}"/>
                </a:ext>
              </a:extLst>
            </p:cNvPr>
            <p:cNvSpPr/>
            <p:nvPr/>
          </p:nvSpPr>
          <p:spPr>
            <a:xfrm>
              <a:off x="0" y="-118354"/>
              <a:ext cx="3809871" cy="1572075"/>
            </a:xfrm>
            <a:custGeom>
              <a:avLst/>
              <a:gdLst/>
              <a:ahLst/>
              <a:cxnLst/>
              <a:rect l="l" t="t" r="r" b="b"/>
              <a:pathLst>
                <a:path w="3767876" h="1453721">
                  <a:moveTo>
                    <a:pt x="27599" y="0"/>
                  </a:moveTo>
                  <a:lnTo>
                    <a:pt x="3740277" y="0"/>
                  </a:lnTo>
                  <a:cubicBezTo>
                    <a:pt x="3755520" y="0"/>
                    <a:pt x="3767876" y="12357"/>
                    <a:pt x="3767876" y="27599"/>
                  </a:cubicBezTo>
                  <a:lnTo>
                    <a:pt x="3767876" y="1426122"/>
                  </a:lnTo>
                  <a:cubicBezTo>
                    <a:pt x="3767876" y="1441364"/>
                    <a:pt x="3755520" y="1453721"/>
                    <a:pt x="3740277" y="1453721"/>
                  </a:cubicBezTo>
                  <a:lnTo>
                    <a:pt x="27599" y="1453721"/>
                  </a:lnTo>
                  <a:cubicBezTo>
                    <a:pt x="12357" y="1453721"/>
                    <a:pt x="0" y="1441364"/>
                    <a:pt x="0" y="1426122"/>
                  </a:cubicBezTo>
                  <a:lnTo>
                    <a:pt x="0" y="27599"/>
                  </a:lnTo>
                  <a:cubicBezTo>
                    <a:pt x="0" y="12357"/>
                    <a:pt x="12357" y="0"/>
                    <a:pt x="27599" y="0"/>
                  </a:cubicBezTo>
                  <a:close/>
                </a:path>
              </a:pathLst>
            </a:custGeom>
            <a:solidFill>
              <a:srgbClr val="4C683F"/>
            </a:solidFill>
          </p:spPr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BB5465DE-127C-6BE3-D0DA-45D1428CAD31}"/>
                </a:ext>
              </a:extLst>
            </p:cNvPr>
            <p:cNvSpPr txBox="1"/>
            <p:nvPr/>
          </p:nvSpPr>
          <p:spPr>
            <a:xfrm>
              <a:off x="0" y="-76200"/>
              <a:ext cx="3767876" cy="15299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457200" indent="-457200" algn="just">
                <a:lnSpc>
                  <a:spcPts val="3499"/>
                </a:lnSpc>
                <a:buFont typeface="Arial" panose="020B0604020202020204" pitchFamily="34" charset="0"/>
                <a:buChar char="•"/>
              </a:pPr>
              <a:r>
                <a:rPr lang="hu-HU" sz="2400" dirty="0">
                  <a:solidFill>
                    <a:schemeClr val="bg1"/>
                  </a:solidFill>
                </a:rPr>
                <a:t>A kedvezményezett a HACS 2.1.1. pontban meghatározott illetékességi területén </a:t>
              </a:r>
              <a:r>
                <a:rPr lang="hu-HU" sz="2400" u="sng" dirty="0">
                  <a:solidFill>
                    <a:schemeClr val="bg1"/>
                  </a:solidFill>
                </a:rPr>
                <a:t>székhellyel és/vagy telephellyel</a:t>
              </a:r>
              <a:r>
                <a:rPr lang="hu-HU" sz="2400" dirty="0">
                  <a:solidFill>
                    <a:schemeClr val="bg1"/>
                  </a:solidFill>
                </a:rPr>
                <a:t> rendelkezik</a:t>
              </a:r>
            </a:p>
            <a:p>
              <a:pPr marL="457200" indent="-457200" algn="just">
                <a:lnSpc>
                  <a:spcPts val="3499"/>
                </a:lnSpc>
                <a:buFont typeface="Arial" panose="020B0604020202020204" pitchFamily="34" charset="0"/>
                <a:buChar char="•"/>
              </a:pPr>
              <a:r>
                <a:rPr lang="hu-HU" sz="2400" dirty="0">
                  <a:solidFill>
                    <a:schemeClr val="bg1"/>
                  </a:solidFill>
                </a:rPr>
                <a:t>A kedvezményezett a támogatási kérelem benyújtásának időpontjában a kis- és középvállalkozásokról szóló 2004. évi XXXIV. törvény I. Fejezet 3. § (3) bekezdés alapján </a:t>
              </a:r>
              <a:r>
                <a:rPr lang="hu-HU" sz="2400" u="sng" dirty="0">
                  <a:solidFill>
                    <a:schemeClr val="bg1"/>
                  </a:solidFill>
                </a:rPr>
                <a:t>működő </a:t>
              </a:r>
              <a:r>
                <a:rPr lang="hu-HU" sz="2400" u="sng" dirty="0" err="1">
                  <a:solidFill>
                    <a:schemeClr val="bg1"/>
                  </a:solidFill>
                </a:rPr>
                <a:t>mikrovállalkozás</a:t>
              </a:r>
              <a:r>
                <a:rPr lang="hu-HU" sz="2400" u="sng" dirty="0">
                  <a:solidFill>
                    <a:schemeClr val="bg1"/>
                  </a:solidFill>
                </a:rPr>
                <a:t>.</a:t>
              </a:r>
            </a:p>
            <a:p>
              <a:pPr marL="457200" indent="-457200" algn="just">
                <a:lnSpc>
                  <a:spcPts val="3499"/>
                </a:lnSpc>
                <a:buFont typeface="Arial" panose="020B0604020202020204" pitchFamily="34" charset="0"/>
                <a:buChar char="•"/>
              </a:pPr>
              <a:r>
                <a:rPr lang="hu-HU" sz="2400" dirty="0">
                  <a:solidFill>
                    <a:schemeClr val="bg1"/>
                  </a:solidFill>
                </a:rPr>
                <a:t>A támogatási kérelem benyújtásakor a HACS aktív (rendes vagy hálózati) </a:t>
              </a:r>
              <a:r>
                <a:rPr lang="hu-HU" sz="2400" u="sng" dirty="0">
                  <a:solidFill>
                    <a:schemeClr val="bg1"/>
                  </a:solidFill>
                </a:rPr>
                <a:t>tagságában való részvétel </a:t>
              </a:r>
              <a:r>
                <a:rPr lang="hu-HU" sz="2400" dirty="0">
                  <a:solidFill>
                    <a:schemeClr val="bg1"/>
                  </a:solidFill>
                </a:rPr>
                <a:t>a fenntartási időszak végéig. </a:t>
              </a:r>
            </a:p>
            <a:p>
              <a:pPr marL="457200" indent="-457200" algn="just">
                <a:lnSpc>
                  <a:spcPts val="3499"/>
                </a:lnSpc>
                <a:buFont typeface="Arial" panose="020B0604020202020204" pitchFamily="34" charset="0"/>
                <a:buChar char="•"/>
              </a:pPr>
              <a:r>
                <a:rPr lang="hu-HU" sz="2400" u="sng" dirty="0">
                  <a:solidFill>
                    <a:schemeClr val="bg1"/>
                  </a:solidFill>
                </a:rPr>
                <a:t>Együttműködés kialakítása a HACS-csal </a:t>
              </a:r>
              <a:r>
                <a:rPr lang="hu-HU" sz="2400" dirty="0">
                  <a:solidFill>
                    <a:schemeClr val="bg1"/>
                  </a:solidFill>
                </a:rPr>
                <a:t>együttműködési megállapodás megkötése által, mely megállapodásnak a fenntartási időszak végéig kell tartania. Az együttműködési megállapodást a támogatási kérelemhez csatolni szükséges. </a:t>
              </a:r>
            </a:p>
            <a:p>
              <a:pPr marL="457200" indent="-457200" algn="just">
                <a:lnSpc>
                  <a:spcPts val="3499"/>
                </a:lnSpc>
                <a:buFont typeface="Arial" panose="020B0604020202020204" pitchFamily="34" charset="0"/>
                <a:buChar char="•"/>
              </a:pPr>
              <a:r>
                <a:rPr lang="hu-HU" sz="2400" u="sng" dirty="0">
                  <a:solidFill>
                    <a:schemeClr val="bg1"/>
                  </a:solidFill>
                </a:rPr>
                <a:t>Együttműködés más partnerrel:</a:t>
              </a:r>
              <a:r>
                <a:rPr lang="hu-HU" sz="2400" dirty="0">
                  <a:solidFill>
                    <a:schemeClr val="bg1"/>
                  </a:solidFill>
                </a:rPr>
                <a:t> a kedvezményezettnek legalább egy együttműködést kell kialakítania és fenntartania (a HACS-csal kötött együttműködési megállapodáson kívül) a HACS illetékességi területén vagy Veszprém vármegye vagy Fejér vármegye területén székhellyel és/vagy telephellyel rendelkező legalább egy működő helyi vállalkozóval vagy civil szervezettel vagy önkormányzattal, vagy intézménnyel. Az együttműködési megállapodást a támogatási kérelemhez csatolni szükséges, melynek a fenntartási időszak végéig kell tartania.</a:t>
              </a:r>
            </a:p>
            <a:p>
              <a:pPr marL="457200" indent="-457200" algn="just">
                <a:lnSpc>
                  <a:spcPts val="3499"/>
                </a:lnSpc>
                <a:buFont typeface="Arial" panose="020B0604020202020204" pitchFamily="34" charset="0"/>
                <a:buChar char="•"/>
              </a:pPr>
              <a:r>
                <a:rPr lang="hu-HU" sz="2400" dirty="0">
                  <a:solidFill>
                    <a:schemeClr val="bg1"/>
                  </a:solidFill>
                </a:rPr>
                <a:t>Amennyiben a vállalkozás tevékenységi körében </a:t>
              </a:r>
              <a:r>
                <a:rPr lang="hu-HU" sz="2400" u="sng" dirty="0">
                  <a:solidFill>
                    <a:schemeClr val="bg1"/>
                  </a:solidFill>
                </a:rPr>
                <a:t>mezőgazdasági tevékenység </a:t>
              </a:r>
              <a:r>
                <a:rPr lang="hu-HU" sz="2400" dirty="0">
                  <a:solidFill>
                    <a:schemeClr val="bg1"/>
                  </a:solidFill>
                </a:rPr>
                <a:t>is szerepel: a kedvezményezett nem jogosult támogatási kérelmet benyújtani ha a mezőgazdasági tevékenységből származó nettó </a:t>
              </a:r>
              <a:r>
                <a:rPr lang="hu-HU" sz="2400" u="sng" dirty="0">
                  <a:solidFill>
                    <a:schemeClr val="bg1"/>
                  </a:solidFill>
                </a:rPr>
                <a:t>árbevétele meghaladja az értékesítés nettó árbevételének 50%-át</a:t>
              </a:r>
              <a:endParaRPr lang="en-US" sz="2400" u="sng" dirty="0">
                <a:solidFill>
                  <a:schemeClr val="bg1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</p:grpSp>
      <p:sp>
        <p:nvSpPr>
          <p:cNvPr id="9" name="Freeform 9">
            <a:extLst>
              <a:ext uri="{FF2B5EF4-FFF2-40B4-BE49-F238E27FC236}">
                <a16:creationId xmlns:a16="http://schemas.microsoft.com/office/drawing/2014/main" id="{27567919-5E15-A3C0-1C56-CA689B7BCD44}"/>
              </a:ext>
            </a:extLst>
          </p:cNvPr>
          <p:cNvSpPr/>
          <p:nvPr/>
        </p:nvSpPr>
        <p:spPr>
          <a:xfrm>
            <a:off x="15925800" y="7429500"/>
            <a:ext cx="2164577" cy="1962533"/>
          </a:xfrm>
          <a:custGeom>
            <a:avLst/>
            <a:gdLst/>
            <a:ahLst/>
            <a:cxnLst/>
            <a:rect l="l" t="t" r="r" b="b"/>
            <a:pathLst>
              <a:path w="2341233" h="2396561">
                <a:moveTo>
                  <a:pt x="0" y="0"/>
                </a:moveTo>
                <a:lnTo>
                  <a:pt x="2341233" y="0"/>
                </a:lnTo>
                <a:lnTo>
                  <a:pt x="2341233" y="2396561"/>
                </a:lnTo>
                <a:lnTo>
                  <a:pt x="0" y="23965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26141EFC-AAFB-3512-810E-D318664CF2B8}"/>
              </a:ext>
            </a:extLst>
          </p:cNvPr>
          <p:cNvSpPr txBox="1"/>
          <p:nvPr/>
        </p:nvSpPr>
        <p:spPr>
          <a:xfrm>
            <a:off x="1028700" y="1110123"/>
            <a:ext cx="14761106" cy="8021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944"/>
              </a:lnSpc>
              <a:spcBef>
                <a:spcPct val="0"/>
              </a:spcBef>
            </a:pPr>
            <a:r>
              <a:rPr lang="hu-HU" sz="3600" b="1" dirty="0"/>
              <a:t>A kedvezményezettel szemben támasztott elvárások </a:t>
            </a:r>
            <a:r>
              <a:rPr lang="hu-HU" sz="3600" b="1" u="sng" dirty="0"/>
              <a:t>1. célterület </a:t>
            </a:r>
            <a:r>
              <a:rPr lang="hu-HU" sz="3600" b="1" dirty="0"/>
              <a:t>esetén:</a:t>
            </a:r>
            <a:endParaRPr lang="en-US" sz="3600" b="1" dirty="0">
              <a:solidFill>
                <a:srgbClr val="000000"/>
              </a:solidFill>
              <a:latin typeface="Rugrats Sans"/>
              <a:ea typeface="Rugrats Sans"/>
              <a:cs typeface="Rugrats Sans"/>
              <a:sym typeface="Rugrats Sans"/>
            </a:endParaRP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E3C89AD4-4FED-9774-2A73-D9480792A198}"/>
              </a:ext>
            </a:extLst>
          </p:cNvPr>
          <p:cNvSpPr txBox="1"/>
          <p:nvPr/>
        </p:nvSpPr>
        <p:spPr>
          <a:xfrm>
            <a:off x="1028700" y="438291"/>
            <a:ext cx="13589077" cy="853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44"/>
              </a:lnSpc>
              <a:spcBef>
                <a:spcPct val="0"/>
              </a:spcBef>
            </a:pPr>
            <a:r>
              <a:rPr lang="en-US" sz="5031" b="1" dirty="0">
                <a:solidFill>
                  <a:srgbClr val="000000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Ki nyújthat be helyi támogatási kérelmet?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4B724A72-67D1-BE3C-5D5D-CDDBCEB5AF3D}"/>
              </a:ext>
            </a:extLst>
          </p:cNvPr>
          <p:cNvSpPr txBox="1"/>
          <p:nvPr/>
        </p:nvSpPr>
        <p:spPr>
          <a:xfrm>
            <a:off x="6193770" y="9648644"/>
            <a:ext cx="5900461" cy="5035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17"/>
              </a:lnSpc>
              <a:spcBef>
                <a:spcPct val="0"/>
              </a:spcBef>
            </a:pPr>
            <a:r>
              <a:rPr lang="en-US" sz="2583" dirty="0">
                <a:solidFill>
                  <a:srgbClr val="FFFFFF"/>
                </a:solidFill>
                <a:latin typeface="Rugrats Sans"/>
                <a:ea typeface="Rugrats Sans"/>
                <a:cs typeface="Rugrats Sans"/>
                <a:sym typeface="Rugrats Sans"/>
              </a:rPr>
              <a:t>www.abakonyert.hu</a:t>
            </a:r>
          </a:p>
        </p:txBody>
      </p:sp>
    </p:spTree>
    <p:extLst>
      <p:ext uri="{BB962C8B-B14F-4D97-AF65-F5344CB8AC3E}">
        <p14:creationId xmlns:p14="http://schemas.microsoft.com/office/powerpoint/2010/main" val="3917843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E9C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B5A19E-DD87-4862-AF88-33A18B23FC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A27E43F1-43BF-D009-93E1-20A72B98D804}"/>
              </a:ext>
            </a:extLst>
          </p:cNvPr>
          <p:cNvGrpSpPr/>
          <p:nvPr/>
        </p:nvGrpSpPr>
        <p:grpSpPr>
          <a:xfrm>
            <a:off x="0" y="9628168"/>
            <a:ext cx="18288000" cy="658832"/>
            <a:chOff x="0" y="0"/>
            <a:chExt cx="4816593" cy="17352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5596C23E-B948-4A6E-649B-C734A0099CB4}"/>
                </a:ext>
              </a:extLst>
            </p:cNvPr>
            <p:cNvSpPr/>
            <p:nvPr/>
          </p:nvSpPr>
          <p:spPr>
            <a:xfrm>
              <a:off x="0" y="0"/>
              <a:ext cx="4816592" cy="173520"/>
            </a:xfrm>
            <a:custGeom>
              <a:avLst/>
              <a:gdLst/>
              <a:ahLst/>
              <a:cxnLst/>
              <a:rect l="l" t="t" r="r" b="b"/>
              <a:pathLst>
                <a:path w="4816592" h="173520">
                  <a:moveTo>
                    <a:pt x="0" y="0"/>
                  </a:moveTo>
                  <a:lnTo>
                    <a:pt x="4816592" y="0"/>
                  </a:lnTo>
                  <a:lnTo>
                    <a:pt x="4816592" y="173520"/>
                  </a:lnTo>
                  <a:lnTo>
                    <a:pt x="0" y="173520"/>
                  </a:lnTo>
                  <a:close/>
                </a:path>
              </a:pathLst>
            </a:custGeom>
            <a:solidFill>
              <a:srgbClr val="505151"/>
            </a:solidFill>
          </p:spPr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C2295197-20BD-2EC0-D3A4-6A91F629BE8C}"/>
                </a:ext>
              </a:extLst>
            </p:cNvPr>
            <p:cNvSpPr txBox="1"/>
            <p:nvPr/>
          </p:nvSpPr>
          <p:spPr>
            <a:xfrm>
              <a:off x="0" y="-38100"/>
              <a:ext cx="4816593" cy="2116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E2048F62-EEC5-4B67-8E40-A614F7BBDAC5}"/>
              </a:ext>
            </a:extLst>
          </p:cNvPr>
          <p:cNvSpPr/>
          <p:nvPr/>
        </p:nvSpPr>
        <p:spPr>
          <a:xfrm>
            <a:off x="15621000" y="-199097"/>
            <a:ext cx="2983991" cy="2618440"/>
          </a:xfrm>
          <a:custGeom>
            <a:avLst/>
            <a:gdLst/>
            <a:ahLst/>
            <a:cxnLst/>
            <a:rect l="l" t="t" r="r" b="b"/>
            <a:pathLst>
              <a:path w="3661161" h="3401829">
                <a:moveTo>
                  <a:pt x="0" y="0"/>
                </a:moveTo>
                <a:lnTo>
                  <a:pt x="3661161" y="0"/>
                </a:lnTo>
                <a:lnTo>
                  <a:pt x="3661161" y="3401829"/>
                </a:lnTo>
                <a:lnTo>
                  <a:pt x="0" y="34018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A58BBF3E-7E39-B84A-33A9-A15E7B9F97FC}"/>
              </a:ext>
            </a:extLst>
          </p:cNvPr>
          <p:cNvGrpSpPr/>
          <p:nvPr/>
        </p:nvGrpSpPr>
        <p:grpSpPr>
          <a:xfrm>
            <a:off x="457200" y="2244169"/>
            <a:ext cx="15361635" cy="7147864"/>
            <a:chOff x="0" y="-118354"/>
            <a:chExt cx="3809871" cy="1572075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E38EE53A-2378-E676-6F67-06F548380105}"/>
                </a:ext>
              </a:extLst>
            </p:cNvPr>
            <p:cNvSpPr/>
            <p:nvPr/>
          </p:nvSpPr>
          <p:spPr>
            <a:xfrm>
              <a:off x="0" y="-118354"/>
              <a:ext cx="3809871" cy="1572075"/>
            </a:xfrm>
            <a:custGeom>
              <a:avLst/>
              <a:gdLst/>
              <a:ahLst/>
              <a:cxnLst/>
              <a:rect l="l" t="t" r="r" b="b"/>
              <a:pathLst>
                <a:path w="3767876" h="1453721">
                  <a:moveTo>
                    <a:pt x="27599" y="0"/>
                  </a:moveTo>
                  <a:lnTo>
                    <a:pt x="3740277" y="0"/>
                  </a:lnTo>
                  <a:cubicBezTo>
                    <a:pt x="3755520" y="0"/>
                    <a:pt x="3767876" y="12357"/>
                    <a:pt x="3767876" y="27599"/>
                  </a:cubicBezTo>
                  <a:lnTo>
                    <a:pt x="3767876" y="1426122"/>
                  </a:lnTo>
                  <a:cubicBezTo>
                    <a:pt x="3767876" y="1441364"/>
                    <a:pt x="3755520" y="1453721"/>
                    <a:pt x="3740277" y="1453721"/>
                  </a:cubicBezTo>
                  <a:lnTo>
                    <a:pt x="27599" y="1453721"/>
                  </a:lnTo>
                  <a:cubicBezTo>
                    <a:pt x="12357" y="1453721"/>
                    <a:pt x="0" y="1441364"/>
                    <a:pt x="0" y="1426122"/>
                  </a:cubicBezTo>
                  <a:lnTo>
                    <a:pt x="0" y="27599"/>
                  </a:lnTo>
                  <a:cubicBezTo>
                    <a:pt x="0" y="12357"/>
                    <a:pt x="12357" y="0"/>
                    <a:pt x="27599" y="0"/>
                  </a:cubicBezTo>
                  <a:close/>
                </a:path>
              </a:pathLst>
            </a:custGeom>
            <a:solidFill>
              <a:srgbClr val="4C683F"/>
            </a:solidFill>
          </p:spPr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CA3B7598-FA34-F701-7B7F-626E17FE582C}"/>
                </a:ext>
              </a:extLst>
            </p:cNvPr>
            <p:cNvSpPr txBox="1"/>
            <p:nvPr/>
          </p:nvSpPr>
          <p:spPr>
            <a:xfrm>
              <a:off x="0" y="-76200"/>
              <a:ext cx="3767876" cy="15299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457200" indent="-457200" algn="just">
                <a:lnSpc>
                  <a:spcPts val="3499"/>
                </a:lnSpc>
                <a:buFont typeface="Arial" panose="020B0604020202020204" pitchFamily="34" charset="0"/>
                <a:buChar char="•"/>
              </a:pPr>
              <a:r>
                <a:rPr lang="hu-HU" sz="2800" dirty="0">
                  <a:solidFill>
                    <a:schemeClr val="bg1"/>
                  </a:solidFill>
                </a:rPr>
                <a:t>A kedvezményezett a HACS 2.1.1. pontban meghatározott illetékességi területén </a:t>
              </a:r>
              <a:r>
                <a:rPr lang="hu-HU" sz="2800" u="sng" dirty="0">
                  <a:solidFill>
                    <a:schemeClr val="bg1"/>
                  </a:solidFill>
                </a:rPr>
                <a:t>székhellyel és/vagy telephellyel </a:t>
              </a:r>
              <a:r>
                <a:rPr lang="hu-HU" sz="2800" dirty="0">
                  <a:solidFill>
                    <a:schemeClr val="bg1"/>
                  </a:solidFill>
                </a:rPr>
                <a:t>őstermelő esetén </a:t>
              </a:r>
              <a:r>
                <a:rPr lang="hu-HU" sz="2800" u="sng" dirty="0">
                  <a:solidFill>
                    <a:schemeClr val="bg1"/>
                  </a:solidFill>
                </a:rPr>
                <a:t>lakóhellyel, tartózkodási hellyel </a:t>
              </a:r>
              <a:r>
                <a:rPr lang="hu-HU" sz="2800" dirty="0">
                  <a:solidFill>
                    <a:schemeClr val="bg1"/>
                  </a:solidFill>
                </a:rPr>
                <a:t>rendelkezik. </a:t>
              </a:r>
            </a:p>
            <a:p>
              <a:pPr marL="457200" indent="-457200" algn="just">
                <a:lnSpc>
                  <a:spcPts val="3499"/>
                </a:lnSpc>
                <a:buFont typeface="Arial" panose="020B0604020202020204" pitchFamily="34" charset="0"/>
                <a:buChar char="•"/>
              </a:pPr>
              <a:r>
                <a:rPr lang="hu-HU" sz="2800" dirty="0">
                  <a:solidFill>
                    <a:schemeClr val="bg1"/>
                  </a:solidFill>
                </a:rPr>
                <a:t>A támogatási kérelem benyújtásakor a HACS aktív (rendes vagy hálózati) </a:t>
              </a:r>
              <a:r>
                <a:rPr lang="hu-HU" sz="2800" u="sng" dirty="0">
                  <a:solidFill>
                    <a:schemeClr val="bg1"/>
                  </a:solidFill>
                </a:rPr>
                <a:t>tagságában való részvétel </a:t>
              </a:r>
              <a:r>
                <a:rPr lang="hu-HU" sz="2800" dirty="0">
                  <a:solidFill>
                    <a:schemeClr val="bg1"/>
                  </a:solidFill>
                </a:rPr>
                <a:t>a fenntartási időszak végéig. </a:t>
              </a:r>
            </a:p>
            <a:p>
              <a:pPr marL="457200" indent="-457200" algn="just">
                <a:lnSpc>
                  <a:spcPts val="3499"/>
                </a:lnSpc>
                <a:buFont typeface="Arial" panose="020B0604020202020204" pitchFamily="34" charset="0"/>
                <a:buChar char="•"/>
              </a:pPr>
              <a:r>
                <a:rPr lang="hu-HU" sz="2800" dirty="0">
                  <a:solidFill>
                    <a:schemeClr val="bg1"/>
                  </a:solidFill>
                </a:rPr>
                <a:t>A kedvezményezett már meglévő </a:t>
              </a:r>
              <a:r>
                <a:rPr lang="hu-HU" sz="2800" u="sng" dirty="0">
                  <a:solidFill>
                    <a:schemeClr val="bg1"/>
                  </a:solidFill>
                </a:rPr>
                <a:t>Vidék Minősége Védjegy minősítéssel rendelkezik </a:t>
              </a:r>
              <a:r>
                <a:rPr lang="hu-HU" sz="2800" dirty="0">
                  <a:solidFill>
                    <a:schemeClr val="bg1"/>
                  </a:solidFill>
                </a:rPr>
                <a:t>és azt a HACS igazolja.</a:t>
              </a:r>
            </a:p>
            <a:p>
              <a:pPr marL="457200" indent="-457200" algn="just">
                <a:lnSpc>
                  <a:spcPts val="3499"/>
                </a:lnSpc>
                <a:buFont typeface="Arial" panose="020B0604020202020204" pitchFamily="34" charset="0"/>
                <a:buChar char="•"/>
              </a:pPr>
              <a:r>
                <a:rPr lang="hu-HU" sz="2800" u="sng" dirty="0">
                  <a:solidFill>
                    <a:schemeClr val="bg1"/>
                  </a:solidFill>
                </a:rPr>
                <a:t>Együttműködés kialakítása a HACS-csal </a:t>
              </a:r>
              <a:r>
                <a:rPr lang="hu-HU" sz="2800" dirty="0">
                  <a:solidFill>
                    <a:schemeClr val="bg1"/>
                  </a:solidFill>
                </a:rPr>
                <a:t>együttműködési megállapodás megkötése által, mely megállapodásnak a fenntartási időszak végéig kell tartania. Az együttműködési megállapodást a támogatási kérelemhez csatolni szükséges. </a:t>
              </a:r>
            </a:p>
            <a:p>
              <a:pPr marL="457200" indent="-457200" algn="just">
                <a:lnSpc>
                  <a:spcPts val="3499"/>
                </a:lnSpc>
                <a:buFont typeface="Arial" panose="020B0604020202020204" pitchFamily="34" charset="0"/>
                <a:buChar char="•"/>
              </a:pPr>
              <a:r>
                <a:rPr lang="hu-HU" sz="2800" u="sng" dirty="0">
                  <a:solidFill>
                    <a:schemeClr val="bg1"/>
                  </a:solidFill>
                </a:rPr>
                <a:t>Együttműködés más partnerrel:</a:t>
              </a:r>
              <a:r>
                <a:rPr lang="hu-HU" sz="2800" dirty="0">
                  <a:solidFill>
                    <a:schemeClr val="bg1"/>
                  </a:solidFill>
                </a:rPr>
                <a:t> a kedvezményezettnek legalább egy együttműködést kell kialakítania és fenntartania (a HACS-csal kötött együttműködési megállapodáson kívül) a HACS illetékességi területén vagy Veszprém vármegye vagy Fejér vármegye területén székhellyel és/vagy telephellyel rendelkező legalább egy működő helyi vállalkozóval vagy civil szervezettel vagy önkormányzattal, vagy intézménnyel. Az együttműködési megállapodást a támogatási kérelemhez csatolni szükséges, melynek a fenntartási időszak végéig kell tartania.</a:t>
              </a:r>
            </a:p>
          </p:txBody>
        </p:sp>
      </p:grpSp>
      <p:sp>
        <p:nvSpPr>
          <p:cNvPr id="9" name="Freeform 9">
            <a:extLst>
              <a:ext uri="{FF2B5EF4-FFF2-40B4-BE49-F238E27FC236}">
                <a16:creationId xmlns:a16="http://schemas.microsoft.com/office/drawing/2014/main" id="{62CD991B-7E88-3FC6-1032-772307C25BE8}"/>
              </a:ext>
            </a:extLst>
          </p:cNvPr>
          <p:cNvSpPr/>
          <p:nvPr/>
        </p:nvSpPr>
        <p:spPr>
          <a:xfrm>
            <a:off x="15925800" y="7429500"/>
            <a:ext cx="2164577" cy="1962533"/>
          </a:xfrm>
          <a:custGeom>
            <a:avLst/>
            <a:gdLst/>
            <a:ahLst/>
            <a:cxnLst/>
            <a:rect l="l" t="t" r="r" b="b"/>
            <a:pathLst>
              <a:path w="2341233" h="2396561">
                <a:moveTo>
                  <a:pt x="0" y="0"/>
                </a:moveTo>
                <a:lnTo>
                  <a:pt x="2341233" y="0"/>
                </a:lnTo>
                <a:lnTo>
                  <a:pt x="2341233" y="2396561"/>
                </a:lnTo>
                <a:lnTo>
                  <a:pt x="0" y="23965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1D4FA9EE-B727-8682-5B03-85EDCDEB7C26}"/>
              </a:ext>
            </a:extLst>
          </p:cNvPr>
          <p:cNvSpPr txBox="1"/>
          <p:nvPr/>
        </p:nvSpPr>
        <p:spPr>
          <a:xfrm>
            <a:off x="672801" y="1297365"/>
            <a:ext cx="14761106" cy="8021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944"/>
              </a:lnSpc>
              <a:spcBef>
                <a:spcPct val="0"/>
              </a:spcBef>
            </a:pPr>
            <a:r>
              <a:rPr lang="hu-HU" sz="3600" b="1" dirty="0"/>
              <a:t>A kedvezményezettel szemben támasztott elvárások </a:t>
            </a:r>
            <a:r>
              <a:rPr lang="hu-HU" sz="3600" b="1" u="sng" dirty="0"/>
              <a:t>2. célterület </a:t>
            </a:r>
            <a:r>
              <a:rPr lang="hu-HU" sz="3600" b="1" dirty="0"/>
              <a:t>esetén:</a:t>
            </a:r>
            <a:endParaRPr lang="en-US" sz="3600" b="1" dirty="0">
              <a:solidFill>
                <a:srgbClr val="000000"/>
              </a:solidFill>
              <a:latin typeface="Rugrats Sans"/>
              <a:ea typeface="Rugrats Sans"/>
              <a:cs typeface="Rugrats Sans"/>
              <a:sym typeface="Rugrats Sans"/>
            </a:endParaRP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6332F2D9-F00A-74D8-7274-98087ED086DB}"/>
              </a:ext>
            </a:extLst>
          </p:cNvPr>
          <p:cNvSpPr txBox="1"/>
          <p:nvPr/>
        </p:nvSpPr>
        <p:spPr>
          <a:xfrm>
            <a:off x="1028700" y="438291"/>
            <a:ext cx="13589077" cy="853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44"/>
              </a:lnSpc>
              <a:spcBef>
                <a:spcPct val="0"/>
              </a:spcBef>
            </a:pPr>
            <a:r>
              <a:rPr lang="en-US" sz="5031" b="1" dirty="0">
                <a:solidFill>
                  <a:srgbClr val="000000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Ki nyújthat be helyi támogatási kérelmet?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834C66C3-7AF9-3443-4F34-1EBC71C3C097}"/>
              </a:ext>
            </a:extLst>
          </p:cNvPr>
          <p:cNvSpPr txBox="1"/>
          <p:nvPr/>
        </p:nvSpPr>
        <p:spPr>
          <a:xfrm>
            <a:off x="6193770" y="9648644"/>
            <a:ext cx="5900461" cy="5035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17"/>
              </a:lnSpc>
              <a:spcBef>
                <a:spcPct val="0"/>
              </a:spcBef>
            </a:pPr>
            <a:r>
              <a:rPr lang="en-US" sz="2583" dirty="0">
                <a:solidFill>
                  <a:srgbClr val="FFFFFF"/>
                </a:solidFill>
                <a:latin typeface="Rugrats Sans"/>
                <a:ea typeface="Rugrats Sans"/>
                <a:cs typeface="Rugrats Sans"/>
                <a:sym typeface="Rugrats Sans"/>
              </a:rPr>
              <a:t>www.abakonyert.hu</a:t>
            </a:r>
          </a:p>
        </p:txBody>
      </p:sp>
    </p:spTree>
    <p:extLst>
      <p:ext uri="{BB962C8B-B14F-4D97-AF65-F5344CB8AC3E}">
        <p14:creationId xmlns:p14="http://schemas.microsoft.com/office/powerpoint/2010/main" val="2251433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E9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628168"/>
            <a:ext cx="18288000" cy="658832"/>
            <a:chOff x="0" y="0"/>
            <a:chExt cx="4816593" cy="17352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173520"/>
            </a:xfrm>
            <a:custGeom>
              <a:avLst/>
              <a:gdLst/>
              <a:ahLst/>
              <a:cxnLst/>
              <a:rect l="l" t="t" r="r" b="b"/>
              <a:pathLst>
                <a:path w="4816592" h="173520">
                  <a:moveTo>
                    <a:pt x="0" y="0"/>
                  </a:moveTo>
                  <a:lnTo>
                    <a:pt x="4816592" y="0"/>
                  </a:lnTo>
                  <a:lnTo>
                    <a:pt x="4816592" y="173520"/>
                  </a:lnTo>
                  <a:lnTo>
                    <a:pt x="0" y="173520"/>
                  </a:lnTo>
                  <a:close/>
                </a:path>
              </a:pathLst>
            </a:custGeom>
            <a:solidFill>
              <a:srgbClr val="505151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2116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14626839" y="0"/>
            <a:ext cx="3661161" cy="3401829"/>
          </a:xfrm>
          <a:custGeom>
            <a:avLst/>
            <a:gdLst/>
            <a:ahLst/>
            <a:cxnLst/>
            <a:rect l="l" t="t" r="r" b="b"/>
            <a:pathLst>
              <a:path w="3661161" h="3401829">
                <a:moveTo>
                  <a:pt x="0" y="0"/>
                </a:moveTo>
                <a:lnTo>
                  <a:pt x="3661161" y="0"/>
                </a:lnTo>
                <a:lnTo>
                  <a:pt x="3661161" y="3401829"/>
                </a:lnTo>
                <a:lnTo>
                  <a:pt x="0" y="34018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866833" y="4013187"/>
            <a:ext cx="13912810" cy="4524896"/>
            <a:chOff x="-29453" y="-28575"/>
            <a:chExt cx="3797329" cy="151087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67876" cy="1453721"/>
            </a:xfrm>
            <a:custGeom>
              <a:avLst/>
              <a:gdLst/>
              <a:ahLst/>
              <a:cxnLst/>
              <a:rect l="l" t="t" r="r" b="b"/>
              <a:pathLst>
                <a:path w="3767876" h="1453721">
                  <a:moveTo>
                    <a:pt x="27599" y="0"/>
                  </a:moveTo>
                  <a:lnTo>
                    <a:pt x="3740277" y="0"/>
                  </a:lnTo>
                  <a:cubicBezTo>
                    <a:pt x="3755520" y="0"/>
                    <a:pt x="3767876" y="12357"/>
                    <a:pt x="3767876" y="27599"/>
                  </a:cubicBezTo>
                  <a:lnTo>
                    <a:pt x="3767876" y="1426122"/>
                  </a:lnTo>
                  <a:cubicBezTo>
                    <a:pt x="3767876" y="1441364"/>
                    <a:pt x="3755520" y="1453721"/>
                    <a:pt x="3740277" y="1453721"/>
                  </a:cubicBezTo>
                  <a:lnTo>
                    <a:pt x="27599" y="1453721"/>
                  </a:lnTo>
                  <a:cubicBezTo>
                    <a:pt x="12357" y="1453721"/>
                    <a:pt x="0" y="1441364"/>
                    <a:pt x="0" y="1426122"/>
                  </a:cubicBezTo>
                  <a:lnTo>
                    <a:pt x="0" y="27599"/>
                  </a:lnTo>
                  <a:cubicBezTo>
                    <a:pt x="0" y="12357"/>
                    <a:pt x="12357" y="0"/>
                    <a:pt x="27599" y="0"/>
                  </a:cubicBezTo>
                  <a:close/>
                </a:path>
              </a:pathLst>
            </a:custGeom>
            <a:solidFill>
              <a:srgbClr val="4C683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-29453" y="-28575"/>
              <a:ext cx="3767876" cy="15108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604515" lvl="1" indent="-302257" algn="l">
                <a:lnSpc>
                  <a:spcPts val="3919"/>
                </a:lnSpc>
                <a:buFont typeface="Arial"/>
                <a:buChar char="•"/>
              </a:pPr>
              <a:endParaRPr lang="hu-HU" sz="2799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  <a:p>
              <a:pPr marL="604515" lvl="1" indent="-302257">
                <a:lnSpc>
                  <a:spcPct val="200000"/>
                </a:lnSpc>
                <a:buFont typeface="Arial"/>
                <a:buChar char="•"/>
              </a:pPr>
              <a:r>
                <a:rPr lang="hu-HU" sz="2799" dirty="0">
                  <a:solidFill>
                    <a:srgbClr val="FFFFFF"/>
                  </a:solidFill>
                  <a:latin typeface="Canva Sans"/>
                </a:rPr>
                <a:t>Eszközök és/vagy gépek beépítéséhez, beüzemeléséhez, felszereléséhez kapcsolódó, szereléssel járó építési tevékenység (önállóan támogatható)</a:t>
              </a:r>
            </a:p>
            <a:p>
              <a:pPr marL="604515" lvl="1" indent="-302257">
                <a:lnSpc>
                  <a:spcPct val="200000"/>
                </a:lnSpc>
                <a:buFont typeface="Arial"/>
                <a:buChar char="•"/>
              </a:pPr>
              <a:r>
                <a:rPr lang="hu-HU" sz="2799" dirty="0">
                  <a:solidFill>
                    <a:srgbClr val="FFFFFF"/>
                  </a:solidFill>
                  <a:latin typeface="Canva Sans"/>
                </a:rPr>
                <a:t>Munkagép beszerzése </a:t>
              </a:r>
              <a:endParaRPr lang="en-US" sz="2799" dirty="0">
                <a:solidFill>
                  <a:srgbClr val="FFFFFF"/>
                </a:solidFill>
                <a:latin typeface="Canva Sans"/>
                <a:sym typeface="Canva Sans"/>
              </a:endParaRPr>
            </a:p>
            <a:p>
              <a:pPr marL="604515" lvl="1" indent="-302257">
                <a:lnSpc>
                  <a:spcPct val="200000"/>
                </a:lnSpc>
                <a:buFont typeface="Arial"/>
                <a:buChar char="•"/>
              </a:pPr>
              <a:r>
                <a:rPr lang="en-US" sz="2799" dirty="0" err="1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Immateriális</a:t>
              </a:r>
              <a:r>
                <a:rPr lang="en-US" sz="2799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</a:t>
              </a:r>
              <a:r>
                <a:rPr lang="en-US" sz="2799" dirty="0" err="1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javak</a:t>
              </a:r>
              <a:r>
                <a:rPr lang="en-US" sz="2799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</a:t>
              </a:r>
              <a:r>
                <a:rPr lang="en-US" sz="2799" dirty="0" err="1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beszerzése</a:t>
              </a:r>
              <a:r>
                <a:rPr lang="en-US" sz="2799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/</a:t>
              </a:r>
              <a:r>
                <a:rPr lang="en-US" sz="2799" dirty="0" err="1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fejlesztése</a:t>
              </a:r>
              <a:r>
                <a:rPr lang="en-US" sz="2799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</a:t>
              </a:r>
            </a:p>
            <a:p>
              <a:pPr marL="604515" lvl="1" indent="-302257" algn="l">
                <a:lnSpc>
                  <a:spcPct val="200000"/>
                </a:lnSpc>
                <a:buFont typeface="Arial"/>
                <a:buChar char="•"/>
              </a:pPr>
              <a:r>
                <a:rPr lang="en-US" sz="2799" dirty="0" err="1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Eszköz</a:t>
              </a:r>
              <a:r>
                <a:rPr lang="en-US" sz="2799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és/vagy gépbeszerzés </a:t>
              </a:r>
            </a:p>
            <a:p>
              <a:pPr algn="ctr">
                <a:lnSpc>
                  <a:spcPts val="3499"/>
                </a:lnSpc>
              </a:pPr>
              <a:endParaRPr lang="en-US" sz="2799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</p:grpSp>
      <p:sp>
        <p:nvSpPr>
          <p:cNvPr id="9" name="Freeform 9"/>
          <p:cNvSpPr/>
          <p:nvPr/>
        </p:nvSpPr>
        <p:spPr>
          <a:xfrm>
            <a:off x="15749144" y="6995472"/>
            <a:ext cx="2341233" cy="2396561"/>
          </a:xfrm>
          <a:custGeom>
            <a:avLst/>
            <a:gdLst/>
            <a:ahLst/>
            <a:cxnLst/>
            <a:rect l="l" t="t" r="r" b="b"/>
            <a:pathLst>
              <a:path w="2341233" h="2396561">
                <a:moveTo>
                  <a:pt x="0" y="0"/>
                </a:moveTo>
                <a:lnTo>
                  <a:pt x="2341233" y="0"/>
                </a:lnTo>
                <a:lnTo>
                  <a:pt x="2341233" y="2396561"/>
                </a:lnTo>
                <a:lnTo>
                  <a:pt x="0" y="23965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028700" y="2089740"/>
            <a:ext cx="11570011" cy="1769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44"/>
              </a:lnSpc>
              <a:spcBef>
                <a:spcPct val="0"/>
              </a:spcBef>
            </a:pPr>
            <a:r>
              <a:rPr lang="en-US" sz="4960" dirty="0">
                <a:solidFill>
                  <a:srgbClr val="000000"/>
                </a:solidFill>
                <a:latin typeface="Rugrats Sans"/>
                <a:ea typeface="Rugrats Sans"/>
                <a:cs typeface="Rugrats Sans"/>
                <a:sym typeface="Rugrats Sans"/>
              </a:rPr>
              <a:t>Önállóan </a:t>
            </a:r>
            <a:r>
              <a:rPr lang="en-US" sz="4960" dirty="0" err="1">
                <a:solidFill>
                  <a:srgbClr val="000000"/>
                </a:solidFill>
                <a:latin typeface="Rugrats Sans"/>
                <a:ea typeface="Rugrats Sans"/>
                <a:cs typeface="Rugrats Sans"/>
                <a:sym typeface="Rugrats Sans"/>
              </a:rPr>
              <a:t>támogatható</a:t>
            </a:r>
            <a:r>
              <a:rPr lang="en-US" sz="4960" dirty="0">
                <a:solidFill>
                  <a:srgbClr val="000000"/>
                </a:solidFill>
                <a:latin typeface="Rugrats Sans"/>
                <a:ea typeface="Rugrats Sans"/>
                <a:cs typeface="Rugrats Sans"/>
                <a:sym typeface="Rugrats Sans"/>
              </a:rPr>
              <a:t> </a:t>
            </a:r>
            <a:r>
              <a:rPr lang="en-US" sz="4960" dirty="0" err="1">
                <a:solidFill>
                  <a:srgbClr val="000000"/>
                </a:solidFill>
                <a:latin typeface="Rugrats Sans"/>
                <a:ea typeface="Rugrats Sans"/>
                <a:cs typeface="Rugrats Sans"/>
                <a:sym typeface="Rugrats Sans"/>
              </a:rPr>
              <a:t>tevékenységek</a:t>
            </a:r>
            <a:r>
              <a:rPr lang="hu-HU" sz="4960" dirty="0">
                <a:solidFill>
                  <a:srgbClr val="000000"/>
                </a:solidFill>
                <a:latin typeface="Rugrats Sans"/>
                <a:ea typeface="Rugrats Sans"/>
                <a:cs typeface="Rugrats Sans"/>
                <a:sym typeface="Rugrats Sans"/>
              </a:rPr>
              <a:t> </a:t>
            </a:r>
          </a:p>
          <a:p>
            <a:pPr algn="l">
              <a:lnSpc>
                <a:spcPts val="6944"/>
              </a:lnSpc>
              <a:spcBef>
                <a:spcPct val="0"/>
              </a:spcBef>
            </a:pPr>
            <a:r>
              <a:rPr lang="hu-HU" sz="4960" u="sng" dirty="0">
                <a:solidFill>
                  <a:srgbClr val="000000"/>
                </a:solidFill>
                <a:latin typeface="Rugrats Sans"/>
                <a:ea typeface="Rugrats Sans"/>
                <a:cs typeface="Rugrats Sans"/>
                <a:sym typeface="Rugrats Sans"/>
              </a:rPr>
              <a:t>1. célterület </a:t>
            </a:r>
            <a:r>
              <a:rPr lang="hu-HU" sz="4960" dirty="0">
                <a:solidFill>
                  <a:srgbClr val="000000"/>
                </a:solidFill>
                <a:latin typeface="Rugrats Sans"/>
                <a:ea typeface="Rugrats Sans"/>
                <a:cs typeface="Rugrats Sans"/>
                <a:sym typeface="Rugrats Sans"/>
              </a:rPr>
              <a:t>esetén</a:t>
            </a:r>
            <a:r>
              <a:rPr lang="en-US" sz="4960" dirty="0">
                <a:solidFill>
                  <a:srgbClr val="000000"/>
                </a:solidFill>
                <a:latin typeface="Rugrats Sans"/>
                <a:ea typeface="Rugrats Sans"/>
                <a:cs typeface="Rugrats Sans"/>
                <a:sym typeface="Rugrats Sans"/>
              </a:rPr>
              <a:t>: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438291"/>
            <a:ext cx="13589077" cy="853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44"/>
              </a:lnSpc>
              <a:spcBef>
                <a:spcPct val="0"/>
              </a:spcBef>
            </a:pPr>
            <a:r>
              <a:rPr lang="en-US" sz="5031" b="1" dirty="0">
                <a:solidFill>
                  <a:srgbClr val="000000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Milyen tevékenységek támogathatók?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193770" y="9648644"/>
            <a:ext cx="5900461" cy="5035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17"/>
              </a:lnSpc>
              <a:spcBef>
                <a:spcPct val="0"/>
              </a:spcBef>
            </a:pPr>
            <a:r>
              <a:rPr lang="en-US" sz="2583" dirty="0">
                <a:solidFill>
                  <a:srgbClr val="FFFFFF"/>
                </a:solidFill>
                <a:latin typeface="Rugrats Sans"/>
                <a:ea typeface="Rugrats Sans"/>
                <a:cs typeface="Rugrats Sans"/>
                <a:sym typeface="Rugrats Sans"/>
              </a:rPr>
              <a:t>www.abakonyert.hu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E9C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7A5579-C93C-B451-16A7-E342310364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F9A96E89-2515-2069-C7E6-C6B316E0E095}"/>
              </a:ext>
            </a:extLst>
          </p:cNvPr>
          <p:cNvGrpSpPr/>
          <p:nvPr/>
        </p:nvGrpSpPr>
        <p:grpSpPr>
          <a:xfrm>
            <a:off x="0" y="9628168"/>
            <a:ext cx="18288000" cy="658832"/>
            <a:chOff x="0" y="0"/>
            <a:chExt cx="4816593" cy="17352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055132FE-8E67-4C28-FAAC-695CC1B4D046}"/>
                </a:ext>
              </a:extLst>
            </p:cNvPr>
            <p:cNvSpPr/>
            <p:nvPr/>
          </p:nvSpPr>
          <p:spPr>
            <a:xfrm>
              <a:off x="0" y="0"/>
              <a:ext cx="4816592" cy="173520"/>
            </a:xfrm>
            <a:custGeom>
              <a:avLst/>
              <a:gdLst/>
              <a:ahLst/>
              <a:cxnLst/>
              <a:rect l="l" t="t" r="r" b="b"/>
              <a:pathLst>
                <a:path w="4816592" h="173520">
                  <a:moveTo>
                    <a:pt x="0" y="0"/>
                  </a:moveTo>
                  <a:lnTo>
                    <a:pt x="4816592" y="0"/>
                  </a:lnTo>
                  <a:lnTo>
                    <a:pt x="4816592" y="173520"/>
                  </a:lnTo>
                  <a:lnTo>
                    <a:pt x="0" y="173520"/>
                  </a:lnTo>
                  <a:close/>
                </a:path>
              </a:pathLst>
            </a:custGeom>
            <a:solidFill>
              <a:srgbClr val="505151"/>
            </a:solidFill>
          </p:spPr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DE981E16-278C-BD18-2663-CAF10B7C98B5}"/>
                </a:ext>
              </a:extLst>
            </p:cNvPr>
            <p:cNvSpPr txBox="1"/>
            <p:nvPr/>
          </p:nvSpPr>
          <p:spPr>
            <a:xfrm>
              <a:off x="0" y="-38100"/>
              <a:ext cx="4816593" cy="2116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41B2E8B9-F84D-343B-D4AC-9AA85E45CAA2}"/>
              </a:ext>
            </a:extLst>
          </p:cNvPr>
          <p:cNvSpPr/>
          <p:nvPr/>
        </p:nvSpPr>
        <p:spPr>
          <a:xfrm>
            <a:off x="14626839" y="0"/>
            <a:ext cx="3661161" cy="3401829"/>
          </a:xfrm>
          <a:custGeom>
            <a:avLst/>
            <a:gdLst/>
            <a:ahLst/>
            <a:cxnLst/>
            <a:rect l="l" t="t" r="r" b="b"/>
            <a:pathLst>
              <a:path w="3661161" h="3401829">
                <a:moveTo>
                  <a:pt x="0" y="0"/>
                </a:moveTo>
                <a:lnTo>
                  <a:pt x="3661161" y="0"/>
                </a:lnTo>
                <a:lnTo>
                  <a:pt x="3661161" y="3401829"/>
                </a:lnTo>
                <a:lnTo>
                  <a:pt x="0" y="34018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03D5524D-88E7-D069-6E2D-C3D4BC271FB4}"/>
              </a:ext>
            </a:extLst>
          </p:cNvPr>
          <p:cNvGrpSpPr/>
          <p:nvPr/>
        </p:nvGrpSpPr>
        <p:grpSpPr>
          <a:xfrm>
            <a:off x="831922" y="4179869"/>
            <a:ext cx="13893766" cy="4690928"/>
            <a:chOff x="-48510" y="93990"/>
            <a:chExt cx="3792131" cy="1517472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AE523088-9AF8-7DB6-A108-8F8888ADFA7D}"/>
                </a:ext>
              </a:extLst>
            </p:cNvPr>
            <p:cNvSpPr/>
            <p:nvPr/>
          </p:nvSpPr>
          <p:spPr>
            <a:xfrm>
              <a:off x="-48510" y="93990"/>
              <a:ext cx="3767876" cy="1453721"/>
            </a:xfrm>
            <a:custGeom>
              <a:avLst/>
              <a:gdLst/>
              <a:ahLst/>
              <a:cxnLst/>
              <a:rect l="l" t="t" r="r" b="b"/>
              <a:pathLst>
                <a:path w="3767876" h="1453721">
                  <a:moveTo>
                    <a:pt x="27599" y="0"/>
                  </a:moveTo>
                  <a:lnTo>
                    <a:pt x="3740277" y="0"/>
                  </a:lnTo>
                  <a:cubicBezTo>
                    <a:pt x="3755520" y="0"/>
                    <a:pt x="3767876" y="12357"/>
                    <a:pt x="3767876" y="27599"/>
                  </a:cubicBezTo>
                  <a:lnTo>
                    <a:pt x="3767876" y="1426122"/>
                  </a:lnTo>
                  <a:cubicBezTo>
                    <a:pt x="3767876" y="1441364"/>
                    <a:pt x="3755520" y="1453721"/>
                    <a:pt x="3740277" y="1453721"/>
                  </a:cubicBezTo>
                  <a:lnTo>
                    <a:pt x="27599" y="1453721"/>
                  </a:lnTo>
                  <a:cubicBezTo>
                    <a:pt x="12357" y="1453721"/>
                    <a:pt x="0" y="1441364"/>
                    <a:pt x="0" y="1426122"/>
                  </a:cubicBezTo>
                  <a:lnTo>
                    <a:pt x="0" y="27599"/>
                  </a:lnTo>
                  <a:cubicBezTo>
                    <a:pt x="0" y="12357"/>
                    <a:pt x="12357" y="0"/>
                    <a:pt x="27599" y="0"/>
                  </a:cubicBezTo>
                  <a:close/>
                </a:path>
              </a:pathLst>
            </a:custGeom>
            <a:solidFill>
              <a:srgbClr val="4C683F"/>
            </a:solidFill>
          </p:spPr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59AF61CE-6DAA-3772-3F85-6B22D5A267F0}"/>
                </a:ext>
              </a:extLst>
            </p:cNvPr>
            <p:cNvSpPr txBox="1"/>
            <p:nvPr/>
          </p:nvSpPr>
          <p:spPr>
            <a:xfrm>
              <a:off x="-24255" y="95107"/>
              <a:ext cx="3767876" cy="15163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604515" lvl="1" indent="-302257">
                <a:lnSpc>
                  <a:spcPts val="3919"/>
                </a:lnSpc>
                <a:buFont typeface="Arial"/>
                <a:buChar char="•"/>
              </a:pPr>
              <a:r>
                <a:rPr lang="en-US" sz="2799" dirty="0" err="1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Immateriális</a:t>
              </a:r>
              <a:r>
                <a:rPr lang="en-US" sz="2799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</a:t>
              </a:r>
              <a:r>
                <a:rPr lang="en-US" sz="2799" dirty="0" err="1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javak</a:t>
              </a:r>
              <a:r>
                <a:rPr lang="en-US" sz="2799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</a:t>
              </a:r>
              <a:r>
                <a:rPr lang="en-US" sz="2799" dirty="0" err="1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beszerzése</a:t>
              </a:r>
              <a:r>
                <a:rPr lang="en-US" sz="2799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/</a:t>
              </a:r>
              <a:r>
                <a:rPr lang="en-US" sz="2799" dirty="0" err="1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fejlesztése</a:t>
              </a:r>
              <a:r>
                <a:rPr lang="en-US" sz="2799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</a:t>
              </a:r>
            </a:p>
            <a:p>
              <a:pPr marL="604515" lvl="1" indent="-302257">
                <a:lnSpc>
                  <a:spcPts val="3919"/>
                </a:lnSpc>
                <a:buFont typeface="Arial"/>
                <a:buChar char="•"/>
              </a:pPr>
              <a:r>
                <a:rPr lang="hu-HU" sz="2799" dirty="0">
                  <a:solidFill>
                    <a:srgbClr val="FFFFFF"/>
                  </a:solidFill>
                  <a:latin typeface="Canva Sans"/>
                </a:rPr>
                <a:t>Eszközök és/vagy gépek beépítéséhez, beüzemeléséhez, felszereléséhez kapcsolódó, szereléssel járó építési tevékenység (önállóan támogatható)</a:t>
              </a:r>
            </a:p>
            <a:p>
              <a:pPr marL="604515" lvl="1" indent="-302257">
                <a:lnSpc>
                  <a:spcPts val="3919"/>
                </a:lnSpc>
                <a:buFont typeface="Arial"/>
                <a:buChar char="•"/>
              </a:pPr>
              <a:r>
                <a:rPr lang="en-US" sz="2799" dirty="0" err="1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Eszköz</a:t>
              </a:r>
              <a:r>
                <a:rPr lang="en-US" sz="2799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</a:t>
              </a:r>
              <a:r>
                <a:rPr lang="en-US" sz="2799" dirty="0" err="1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és</a:t>
              </a:r>
              <a:r>
                <a:rPr lang="en-US" sz="2799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/</a:t>
              </a:r>
              <a:r>
                <a:rPr lang="en-US" sz="2799" dirty="0" err="1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vagy</a:t>
              </a:r>
              <a:r>
                <a:rPr lang="en-US" sz="2799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</a:t>
              </a:r>
              <a:r>
                <a:rPr lang="en-US" sz="2799" dirty="0" err="1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gépbeszerzés</a:t>
              </a:r>
              <a:r>
                <a:rPr lang="en-US" sz="2799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</a:t>
              </a:r>
            </a:p>
            <a:p>
              <a:pPr marL="604515" lvl="1" indent="-302257" algn="l">
                <a:lnSpc>
                  <a:spcPts val="3919"/>
                </a:lnSpc>
                <a:buFont typeface="Arial"/>
                <a:buChar char="•"/>
              </a:pPr>
              <a:r>
                <a:rPr lang="en-US" sz="2799" dirty="0" err="1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Építés</a:t>
              </a:r>
              <a:r>
                <a:rPr lang="en-US" sz="2799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</a:t>
              </a:r>
              <a:endParaRPr lang="hu-HU" sz="2799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  <a:p>
              <a:pPr marL="604515" lvl="1" indent="-302257">
                <a:lnSpc>
                  <a:spcPts val="3919"/>
                </a:lnSpc>
                <a:buFont typeface="Arial"/>
                <a:buChar char="•"/>
              </a:pPr>
              <a:r>
                <a:rPr lang="hu-HU" sz="2799" dirty="0">
                  <a:solidFill>
                    <a:srgbClr val="FFFFFF"/>
                  </a:solidFill>
                  <a:latin typeface="Canva Sans"/>
                </a:rPr>
                <a:t>Megújuló energiaforrást hasznosító technológiák alkalmazása </a:t>
              </a:r>
              <a:endParaRPr lang="en-US" sz="2799" dirty="0">
                <a:solidFill>
                  <a:srgbClr val="FFFFFF"/>
                </a:solidFill>
                <a:latin typeface="Canva Sans"/>
                <a:sym typeface="Canva Sans"/>
              </a:endParaRPr>
            </a:p>
            <a:p>
              <a:pPr marL="604515" lvl="1" indent="-302257">
                <a:lnSpc>
                  <a:spcPts val="3919"/>
                </a:lnSpc>
                <a:buFont typeface="Arial"/>
                <a:buChar char="•"/>
              </a:pPr>
              <a:r>
                <a:rPr lang="en-US" sz="2799" dirty="0" err="1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Munkagép</a:t>
              </a:r>
              <a:r>
                <a:rPr lang="en-US" sz="2799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</a:t>
              </a:r>
              <a:r>
                <a:rPr lang="en-US" sz="2799" dirty="0" err="1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beszerzése</a:t>
              </a:r>
              <a:r>
                <a:rPr lang="en-US" sz="2799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</a:t>
              </a:r>
            </a:p>
            <a:p>
              <a:pPr marL="604515" lvl="1" indent="-302257">
                <a:lnSpc>
                  <a:spcPts val="3919"/>
                </a:lnSpc>
                <a:buFont typeface="Arial"/>
                <a:buChar char="•"/>
              </a:pPr>
              <a:endParaRPr lang="en-US" sz="2799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</p:grpSp>
      <p:sp>
        <p:nvSpPr>
          <p:cNvPr id="9" name="Freeform 9">
            <a:extLst>
              <a:ext uri="{FF2B5EF4-FFF2-40B4-BE49-F238E27FC236}">
                <a16:creationId xmlns:a16="http://schemas.microsoft.com/office/drawing/2014/main" id="{D2614356-2338-CB90-263A-527098D054AB}"/>
              </a:ext>
            </a:extLst>
          </p:cNvPr>
          <p:cNvSpPr/>
          <p:nvPr/>
        </p:nvSpPr>
        <p:spPr>
          <a:xfrm>
            <a:off x="15749144" y="6995472"/>
            <a:ext cx="2341233" cy="2396561"/>
          </a:xfrm>
          <a:custGeom>
            <a:avLst/>
            <a:gdLst/>
            <a:ahLst/>
            <a:cxnLst/>
            <a:rect l="l" t="t" r="r" b="b"/>
            <a:pathLst>
              <a:path w="2341233" h="2396561">
                <a:moveTo>
                  <a:pt x="0" y="0"/>
                </a:moveTo>
                <a:lnTo>
                  <a:pt x="2341233" y="0"/>
                </a:lnTo>
                <a:lnTo>
                  <a:pt x="2341233" y="2396561"/>
                </a:lnTo>
                <a:lnTo>
                  <a:pt x="0" y="23965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DC135EB1-CAA2-1DB6-97D4-482126EE7BD9}"/>
              </a:ext>
            </a:extLst>
          </p:cNvPr>
          <p:cNvSpPr txBox="1"/>
          <p:nvPr/>
        </p:nvSpPr>
        <p:spPr>
          <a:xfrm>
            <a:off x="1009655" y="1858936"/>
            <a:ext cx="11570011" cy="1769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44"/>
              </a:lnSpc>
              <a:spcBef>
                <a:spcPct val="0"/>
              </a:spcBef>
            </a:pPr>
            <a:r>
              <a:rPr lang="en-US" sz="4960" dirty="0">
                <a:solidFill>
                  <a:srgbClr val="000000"/>
                </a:solidFill>
                <a:latin typeface="Rugrats Sans"/>
                <a:ea typeface="Rugrats Sans"/>
                <a:cs typeface="Rugrats Sans"/>
                <a:sym typeface="Rugrats Sans"/>
              </a:rPr>
              <a:t>Önállóan </a:t>
            </a:r>
            <a:r>
              <a:rPr lang="en-US" sz="4960" dirty="0" err="1">
                <a:solidFill>
                  <a:srgbClr val="000000"/>
                </a:solidFill>
                <a:latin typeface="Rugrats Sans"/>
                <a:ea typeface="Rugrats Sans"/>
                <a:cs typeface="Rugrats Sans"/>
                <a:sym typeface="Rugrats Sans"/>
              </a:rPr>
              <a:t>támogatható</a:t>
            </a:r>
            <a:r>
              <a:rPr lang="en-US" sz="4960" dirty="0">
                <a:solidFill>
                  <a:srgbClr val="000000"/>
                </a:solidFill>
                <a:latin typeface="Rugrats Sans"/>
                <a:ea typeface="Rugrats Sans"/>
                <a:cs typeface="Rugrats Sans"/>
                <a:sym typeface="Rugrats Sans"/>
              </a:rPr>
              <a:t> </a:t>
            </a:r>
            <a:r>
              <a:rPr lang="en-US" sz="4960" dirty="0" err="1">
                <a:solidFill>
                  <a:srgbClr val="000000"/>
                </a:solidFill>
                <a:latin typeface="Rugrats Sans"/>
                <a:ea typeface="Rugrats Sans"/>
                <a:cs typeface="Rugrats Sans"/>
                <a:sym typeface="Rugrats Sans"/>
              </a:rPr>
              <a:t>tevékenységek</a:t>
            </a:r>
            <a:endParaRPr lang="hu-HU" sz="4960" dirty="0">
              <a:solidFill>
                <a:srgbClr val="000000"/>
              </a:solidFill>
              <a:latin typeface="Rugrats Sans"/>
              <a:ea typeface="Rugrats Sans"/>
              <a:cs typeface="Rugrats Sans"/>
              <a:sym typeface="Rugrats Sans"/>
            </a:endParaRPr>
          </a:p>
          <a:p>
            <a:pPr algn="l">
              <a:lnSpc>
                <a:spcPts val="6944"/>
              </a:lnSpc>
              <a:spcBef>
                <a:spcPct val="0"/>
              </a:spcBef>
            </a:pPr>
            <a:r>
              <a:rPr lang="hu-HU" sz="4960" u="sng" dirty="0">
                <a:solidFill>
                  <a:srgbClr val="000000"/>
                </a:solidFill>
                <a:latin typeface="Rugrats Sans"/>
                <a:ea typeface="Rugrats Sans"/>
                <a:cs typeface="Rugrats Sans"/>
                <a:sym typeface="Rugrats Sans"/>
              </a:rPr>
              <a:t>2. célterület </a:t>
            </a:r>
            <a:r>
              <a:rPr lang="hu-HU" sz="4960" dirty="0">
                <a:solidFill>
                  <a:srgbClr val="000000"/>
                </a:solidFill>
                <a:latin typeface="Rugrats Sans"/>
                <a:ea typeface="Rugrats Sans"/>
                <a:cs typeface="Rugrats Sans"/>
                <a:sym typeface="Rugrats Sans"/>
              </a:rPr>
              <a:t>esetén</a:t>
            </a:r>
            <a:r>
              <a:rPr lang="en-US" sz="4960" dirty="0">
                <a:solidFill>
                  <a:srgbClr val="000000"/>
                </a:solidFill>
                <a:latin typeface="Rugrats Sans"/>
                <a:ea typeface="Rugrats Sans"/>
                <a:cs typeface="Rugrats Sans"/>
                <a:sym typeface="Rugrats Sans"/>
              </a:rPr>
              <a:t>: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2023B402-4E71-4EB7-853A-03588BEAC527}"/>
              </a:ext>
            </a:extLst>
          </p:cNvPr>
          <p:cNvSpPr txBox="1"/>
          <p:nvPr/>
        </p:nvSpPr>
        <p:spPr>
          <a:xfrm>
            <a:off x="1028700" y="438291"/>
            <a:ext cx="13589077" cy="853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44"/>
              </a:lnSpc>
              <a:spcBef>
                <a:spcPct val="0"/>
              </a:spcBef>
            </a:pPr>
            <a:r>
              <a:rPr lang="en-US" sz="5031" b="1" dirty="0">
                <a:solidFill>
                  <a:srgbClr val="000000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Milyen tevékenységek támogathatók?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AE8F7C23-FA5D-AFE6-43CD-05E1E8547E42}"/>
              </a:ext>
            </a:extLst>
          </p:cNvPr>
          <p:cNvSpPr txBox="1"/>
          <p:nvPr/>
        </p:nvSpPr>
        <p:spPr>
          <a:xfrm>
            <a:off x="6193770" y="9648644"/>
            <a:ext cx="5900461" cy="5035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17"/>
              </a:lnSpc>
              <a:spcBef>
                <a:spcPct val="0"/>
              </a:spcBef>
            </a:pPr>
            <a:r>
              <a:rPr lang="en-US" sz="2583" dirty="0">
                <a:solidFill>
                  <a:srgbClr val="FFFFFF"/>
                </a:solidFill>
                <a:latin typeface="Rugrats Sans"/>
                <a:ea typeface="Rugrats Sans"/>
                <a:cs typeface="Rugrats Sans"/>
                <a:sym typeface="Rugrats Sans"/>
              </a:rPr>
              <a:t>www.abakonyert.hu</a:t>
            </a:r>
          </a:p>
        </p:txBody>
      </p:sp>
    </p:spTree>
    <p:extLst>
      <p:ext uri="{BB962C8B-B14F-4D97-AF65-F5344CB8AC3E}">
        <p14:creationId xmlns:p14="http://schemas.microsoft.com/office/powerpoint/2010/main" val="1976147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E9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628168"/>
            <a:ext cx="18288000" cy="658832"/>
            <a:chOff x="0" y="0"/>
            <a:chExt cx="4816593" cy="17352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173520"/>
            </a:xfrm>
            <a:custGeom>
              <a:avLst/>
              <a:gdLst/>
              <a:ahLst/>
              <a:cxnLst/>
              <a:rect l="l" t="t" r="r" b="b"/>
              <a:pathLst>
                <a:path w="4816592" h="173520">
                  <a:moveTo>
                    <a:pt x="0" y="0"/>
                  </a:moveTo>
                  <a:lnTo>
                    <a:pt x="4816592" y="0"/>
                  </a:lnTo>
                  <a:lnTo>
                    <a:pt x="4816592" y="173520"/>
                  </a:lnTo>
                  <a:lnTo>
                    <a:pt x="0" y="173520"/>
                  </a:lnTo>
                  <a:close/>
                </a:path>
              </a:pathLst>
            </a:custGeom>
            <a:solidFill>
              <a:srgbClr val="505151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2116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15563151" y="1"/>
            <a:ext cx="2724849" cy="2479054"/>
          </a:xfrm>
          <a:custGeom>
            <a:avLst/>
            <a:gdLst/>
            <a:ahLst/>
            <a:cxnLst/>
            <a:rect l="l" t="t" r="r" b="b"/>
            <a:pathLst>
              <a:path w="3661161" h="3401829">
                <a:moveTo>
                  <a:pt x="0" y="0"/>
                </a:moveTo>
                <a:lnTo>
                  <a:pt x="3661161" y="0"/>
                </a:lnTo>
                <a:lnTo>
                  <a:pt x="3661161" y="3401829"/>
                </a:lnTo>
                <a:lnTo>
                  <a:pt x="0" y="34018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889920" y="2800501"/>
            <a:ext cx="8392858" cy="861700"/>
            <a:chOff x="-36551" y="-39473"/>
            <a:chExt cx="2210465" cy="22695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73914" cy="169800"/>
            </a:xfrm>
            <a:custGeom>
              <a:avLst/>
              <a:gdLst/>
              <a:ahLst/>
              <a:cxnLst/>
              <a:rect l="l" t="t" r="r" b="b"/>
              <a:pathLst>
                <a:path w="2173914" h="169800">
                  <a:moveTo>
                    <a:pt x="47835" y="0"/>
                  </a:moveTo>
                  <a:lnTo>
                    <a:pt x="2126078" y="0"/>
                  </a:lnTo>
                  <a:cubicBezTo>
                    <a:pt x="2138765" y="0"/>
                    <a:pt x="2150932" y="5040"/>
                    <a:pt x="2159903" y="14011"/>
                  </a:cubicBezTo>
                  <a:cubicBezTo>
                    <a:pt x="2168874" y="22982"/>
                    <a:pt x="2173914" y="35149"/>
                    <a:pt x="2173914" y="47835"/>
                  </a:cubicBezTo>
                  <a:lnTo>
                    <a:pt x="2173914" y="121965"/>
                  </a:lnTo>
                  <a:cubicBezTo>
                    <a:pt x="2173914" y="148383"/>
                    <a:pt x="2152497" y="169800"/>
                    <a:pt x="2126078" y="169800"/>
                  </a:cubicBezTo>
                  <a:lnTo>
                    <a:pt x="47835" y="169800"/>
                  </a:lnTo>
                  <a:cubicBezTo>
                    <a:pt x="35149" y="169800"/>
                    <a:pt x="22982" y="164760"/>
                    <a:pt x="14011" y="155789"/>
                  </a:cubicBezTo>
                  <a:cubicBezTo>
                    <a:pt x="5040" y="146818"/>
                    <a:pt x="0" y="134651"/>
                    <a:pt x="0" y="121965"/>
                  </a:cubicBezTo>
                  <a:lnTo>
                    <a:pt x="0" y="47835"/>
                  </a:lnTo>
                  <a:cubicBezTo>
                    <a:pt x="0" y="21417"/>
                    <a:pt x="21417" y="0"/>
                    <a:pt x="47835" y="0"/>
                  </a:cubicBezTo>
                  <a:close/>
                </a:path>
              </a:pathLst>
            </a:custGeom>
            <a:solidFill>
              <a:srgbClr val="4C683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-36551" y="-39473"/>
              <a:ext cx="2173914" cy="226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604515" lvl="1" indent="-302257" algn="l">
                <a:lnSpc>
                  <a:spcPts val="3919"/>
                </a:lnSpc>
                <a:buFont typeface="Arial"/>
                <a:buChar char="•"/>
              </a:pPr>
              <a:r>
                <a:rPr lang="en-US" sz="2799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Tájékoztatás és nyilvánosság megvalósítása </a:t>
              </a:r>
            </a:p>
          </p:txBody>
        </p:sp>
      </p:grpSp>
      <p:sp>
        <p:nvSpPr>
          <p:cNvPr id="9" name="Freeform 9"/>
          <p:cNvSpPr/>
          <p:nvPr/>
        </p:nvSpPr>
        <p:spPr>
          <a:xfrm>
            <a:off x="15392400" y="6885172"/>
            <a:ext cx="2341233" cy="2396561"/>
          </a:xfrm>
          <a:custGeom>
            <a:avLst/>
            <a:gdLst/>
            <a:ahLst/>
            <a:cxnLst/>
            <a:rect l="l" t="t" r="r" b="b"/>
            <a:pathLst>
              <a:path w="2341233" h="2396561">
                <a:moveTo>
                  <a:pt x="0" y="0"/>
                </a:moveTo>
                <a:lnTo>
                  <a:pt x="2341233" y="0"/>
                </a:lnTo>
                <a:lnTo>
                  <a:pt x="2341233" y="2396561"/>
                </a:lnTo>
                <a:lnTo>
                  <a:pt x="0" y="23965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008742" y="1334251"/>
            <a:ext cx="10268857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64"/>
              </a:lnSpc>
              <a:spcBef>
                <a:spcPct val="0"/>
              </a:spcBef>
            </a:pPr>
            <a:r>
              <a:rPr lang="en-US" sz="4260" dirty="0">
                <a:solidFill>
                  <a:srgbClr val="000000"/>
                </a:solidFill>
                <a:latin typeface="Rugrats Sans"/>
                <a:ea typeface="Rugrats Sans"/>
                <a:cs typeface="Rugrats Sans"/>
                <a:sym typeface="Rugrats Sans"/>
              </a:rPr>
              <a:t>Önállóan nem </a:t>
            </a:r>
            <a:r>
              <a:rPr lang="en-US" sz="4260" dirty="0" err="1">
                <a:solidFill>
                  <a:srgbClr val="000000"/>
                </a:solidFill>
                <a:latin typeface="Rugrats Sans"/>
                <a:ea typeface="Rugrats Sans"/>
                <a:cs typeface="Rugrats Sans"/>
                <a:sym typeface="Rugrats Sans"/>
              </a:rPr>
              <a:t>támogatható</a:t>
            </a:r>
            <a:r>
              <a:rPr lang="en-US" sz="4260" dirty="0">
                <a:solidFill>
                  <a:srgbClr val="000000"/>
                </a:solidFill>
                <a:latin typeface="Rugrats Sans"/>
                <a:ea typeface="Rugrats Sans"/>
                <a:cs typeface="Rugrats Sans"/>
                <a:sym typeface="Rugrats Sans"/>
              </a:rPr>
              <a:t> </a:t>
            </a:r>
            <a:r>
              <a:rPr lang="en-US" sz="4260" dirty="0" err="1">
                <a:solidFill>
                  <a:srgbClr val="000000"/>
                </a:solidFill>
                <a:latin typeface="Rugrats Sans"/>
                <a:ea typeface="Rugrats Sans"/>
                <a:cs typeface="Rugrats Sans"/>
                <a:sym typeface="Rugrats Sans"/>
              </a:rPr>
              <a:t>tevékenységek</a:t>
            </a:r>
            <a:r>
              <a:rPr lang="hu-HU" sz="4260" dirty="0">
                <a:solidFill>
                  <a:srgbClr val="000000"/>
                </a:solidFill>
                <a:latin typeface="Rugrats Sans"/>
                <a:ea typeface="Rugrats Sans"/>
                <a:cs typeface="Rugrats Sans"/>
                <a:sym typeface="Rugrats Sans"/>
              </a:rPr>
              <a:t> 1. célterület esetén</a:t>
            </a:r>
            <a:r>
              <a:rPr lang="en-US" sz="4260" dirty="0">
                <a:solidFill>
                  <a:srgbClr val="000000"/>
                </a:solidFill>
                <a:latin typeface="Rugrats Sans"/>
                <a:ea typeface="Rugrats Sans"/>
                <a:cs typeface="Rugrats Sans"/>
                <a:sym typeface="Rugrats Sans"/>
              </a:rPr>
              <a:t>: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175426"/>
            <a:ext cx="13589077" cy="853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44"/>
              </a:lnSpc>
              <a:spcBef>
                <a:spcPct val="0"/>
              </a:spcBef>
            </a:pPr>
            <a:r>
              <a:rPr lang="en-US" sz="5031" b="1" dirty="0">
                <a:solidFill>
                  <a:srgbClr val="000000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Milyen tevékenységek támogathatók?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193770" y="9648644"/>
            <a:ext cx="5900461" cy="5035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17"/>
              </a:lnSpc>
              <a:spcBef>
                <a:spcPct val="0"/>
              </a:spcBef>
            </a:pPr>
            <a:r>
              <a:rPr lang="en-US" sz="2583" dirty="0">
                <a:solidFill>
                  <a:srgbClr val="FFFFFF"/>
                </a:solidFill>
                <a:latin typeface="Rugrats Sans"/>
                <a:ea typeface="Rugrats Sans"/>
                <a:cs typeface="Rugrats Sans"/>
                <a:sym typeface="Rugrats Sans"/>
              </a:rPr>
              <a:t>www.abakonyert.hu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41401" y="3763089"/>
            <a:ext cx="13131800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64"/>
              </a:lnSpc>
              <a:spcBef>
                <a:spcPct val="0"/>
              </a:spcBef>
            </a:pPr>
            <a:r>
              <a:rPr lang="en-US" sz="4260" dirty="0">
                <a:solidFill>
                  <a:srgbClr val="000000"/>
                </a:solidFill>
                <a:latin typeface="Rugrats Sans"/>
                <a:ea typeface="Rugrats Sans"/>
                <a:cs typeface="Rugrats Sans"/>
                <a:sym typeface="Rugrats Sans"/>
              </a:rPr>
              <a:t>Választható, önállóan nem </a:t>
            </a:r>
            <a:r>
              <a:rPr lang="en-US" sz="4260" dirty="0" err="1">
                <a:solidFill>
                  <a:srgbClr val="000000"/>
                </a:solidFill>
                <a:latin typeface="Rugrats Sans"/>
                <a:ea typeface="Rugrats Sans"/>
                <a:cs typeface="Rugrats Sans"/>
                <a:sym typeface="Rugrats Sans"/>
              </a:rPr>
              <a:t>támogatható</a:t>
            </a:r>
            <a:r>
              <a:rPr lang="en-US" sz="4260" dirty="0">
                <a:solidFill>
                  <a:srgbClr val="000000"/>
                </a:solidFill>
                <a:latin typeface="Rugrats Sans"/>
                <a:ea typeface="Rugrats Sans"/>
                <a:cs typeface="Rugrats Sans"/>
                <a:sym typeface="Rugrats Sans"/>
              </a:rPr>
              <a:t> </a:t>
            </a:r>
            <a:r>
              <a:rPr lang="en-US" sz="4260" dirty="0" err="1">
                <a:solidFill>
                  <a:srgbClr val="000000"/>
                </a:solidFill>
                <a:latin typeface="Rugrats Sans"/>
                <a:ea typeface="Rugrats Sans"/>
                <a:cs typeface="Rugrats Sans"/>
                <a:sym typeface="Rugrats Sans"/>
              </a:rPr>
              <a:t>tevékenységek</a:t>
            </a:r>
            <a:r>
              <a:rPr lang="hu-HU" sz="4260" dirty="0">
                <a:solidFill>
                  <a:srgbClr val="000000"/>
                </a:solidFill>
                <a:latin typeface="Rugrats Sans"/>
                <a:ea typeface="Rugrats Sans"/>
                <a:cs typeface="Rugrats Sans"/>
                <a:sym typeface="Rugrats Sans"/>
              </a:rPr>
              <a:t> 1. célterület </a:t>
            </a:r>
            <a:r>
              <a:rPr lang="hu-HU" sz="4260">
                <a:solidFill>
                  <a:srgbClr val="000000"/>
                </a:solidFill>
                <a:latin typeface="Rugrats Sans"/>
                <a:ea typeface="Rugrats Sans"/>
                <a:cs typeface="Rugrats Sans"/>
                <a:sym typeface="Rugrats Sans"/>
              </a:rPr>
              <a:t>esetén:</a:t>
            </a:r>
            <a:endParaRPr lang="en-US" sz="4260" dirty="0">
              <a:solidFill>
                <a:srgbClr val="000000"/>
              </a:solidFill>
              <a:latin typeface="Rugrats Sans"/>
              <a:ea typeface="Rugrats Sans"/>
              <a:cs typeface="Rugrats Sans"/>
              <a:sym typeface="Rugrats Sans"/>
            </a:endParaRPr>
          </a:p>
        </p:txBody>
      </p:sp>
      <p:grpSp>
        <p:nvGrpSpPr>
          <p:cNvPr id="14" name="Group 14"/>
          <p:cNvGrpSpPr/>
          <p:nvPr/>
        </p:nvGrpSpPr>
        <p:grpSpPr>
          <a:xfrm>
            <a:off x="1008741" y="5583929"/>
            <a:ext cx="14155059" cy="3368821"/>
            <a:chOff x="-4316" y="54141"/>
            <a:chExt cx="3060968" cy="1600617"/>
          </a:xfrm>
        </p:grpSpPr>
        <p:sp>
          <p:nvSpPr>
            <p:cNvPr id="15" name="Freeform 15"/>
            <p:cNvSpPr/>
            <p:nvPr/>
          </p:nvSpPr>
          <p:spPr>
            <a:xfrm>
              <a:off x="-4316" y="54141"/>
              <a:ext cx="3051210" cy="1600617"/>
            </a:xfrm>
            <a:custGeom>
              <a:avLst/>
              <a:gdLst/>
              <a:ahLst/>
              <a:cxnLst/>
              <a:rect l="l" t="t" r="r" b="b"/>
              <a:pathLst>
                <a:path w="3051210" h="1600617">
                  <a:moveTo>
                    <a:pt x="34082" y="0"/>
                  </a:moveTo>
                  <a:lnTo>
                    <a:pt x="3017129" y="0"/>
                  </a:lnTo>
                  <a:cubicBezTo>
                    <a:pt x="3035951" y="0"/>
                    <a:pt x="3051210" y="15259"/>
                    <a:pt x="3051210" y="34082"/>
                  </a:cubicBezTo>
                  <a:lnTo>
                    <a:pt x="3051210" y="1566535"/>
                  </a:lnTo>
                  <a:cubicBezTo>
                    <a:pt x="3051210" y="1575574"/>
                    <a:pt x="3047620" y="1584243"/>
                    <a:pt x="3041228" y="1590634"/>
                  </a:cubicBezTo>
                  <a:cubicBezTo>
                    <a:pt x="3034836" y="1597026"/>
                    <a:pt x="3026168" y="1600617"/>
                    <a:pt x="3017129" y="1600617"/>
                  </a:cubicBezTo>
                  <a:lnTo>
                    <a:pt x="34082" y="1600617"/>
                  </a:lnTo>
                  <a:cubicBezTo>
                    <a:pt x="15259" y="1600617"/>
                    <a:pt x="0" y="1585358"/>
                    <a:pt x="0" y="1566535"/>
                  </a:cubicBezTo>
                  <a:lnTo>
                    <a:pt x="0" y="34082"/>
                  </a:lnTo>
                  <a:cubicBezTo>
                    <a:pt x="0" y="15259"/>
                    <a:pt x="15259" y="0"/>
                    <a:pt x="34082" y="0"/>
                  </a:cubicBezTo>
                  <a:close/>
                </a:path>
              </a:pathLst>
            </a:custGeom>
            <a:solidFill>
              <a:srgbClr val="4C683F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5442" y="65351"/>
              <a:ext cx="3051210" cy="14194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604515" lvl="1" indent="-302257" algn="l">
                <a:lnSpc>
                  <a:spcPct val="150000"/>
                </a:lnSpc>
                <a:buFont typeface="Arial"/>
                <a:buChar char="•"/>
              </a:pPr>
              <a:r>
                <a:rPr lang="en-US" sz="3200" dirty="0" err="1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Honlap</a:t>
              </a:r>
              <a:r>
                <a:rPr lang="en-US" sz="3200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fejlesztése </a:t>
              </a:r>
            </a:p>
            <a:p>
              <a:pPr marL="604515" lvl="1" indent="-302257" algn="l">
                <a:lnSpc>
                  <a:spcPct val="200000"/>
                </a:lnSpc>
                <a:buFont typeface="Arial"/>
                <a:buChar char="•"/>
              </a:pPr>
              <a:r>
                <a:rPr lang="en-US" sz="3200" dirty="0" err="1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Műveletmenedzsment</a:t>
              </a:r>
              <a:r>
                <a:rPr lang="en-US" sz="3200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</a:t>
              </a:r>
            </a:p>
            <a:p>
              <a:pPr marL="604515" lvl="1" indent="-302257" algn="l">
                <a:lnSpc>
                  <a:spcPct val="150000"/>
                </a:lnSpc>
                <a:buFont typeface="Arial"/>
                <a:buChar char="•"/>
              </a:pPr>
              <a:r>
                <a:rPr lang="en-US" sz="3200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Marketing és / vagy kommunikációs tevékenységek megvalósítása 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E9C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956F81-CEA0-B831-72F9-9DAFC4C873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981EF12D-CC9F-EB7B-61A6-9A8260B52155}"/>
              </a:ext>
            </a:extLst>
          </p:cNvPr>
          <p:cNvGrpSpPr/>
          <p:nvPr/>
        </p:nvGrpSpPr>
        <p:grpSpPr>
          <a:xfrm>
            <a:off x="0" y="9628168"/>
            <a:ext cx="18288000" cy="658832"/>
            <a:chOff x="0" y="0"/>
            <a:chExt cx="4816593" cy="17352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CAC8E5DC-571C-E3A1-FBDE-3501B4C9BA74}"/>
                </a:ext>
              </a:extLst>
            </p:cNvPr>
            <p:cNvSpPr/>
            <p:nvPr/>
          </p:nvSpPr>
          <p:spPr>
            <a:xfrm>
              <a:off x="0" y="0"/>
              <a:ext cx="4816592" cy="173520"/>
            </a:xfrm>
            <a:custGeom>
              <a:avLst/>
              <a:gdLst/>
              <a:ahLst/>
              <a:cxnLst/>
              <a:rect l="l" t="t" r="r" b="b"/>
              <a:pathLst>
                <a:path w="4816592" h="173520">
                  <a:moveTo>
                    <a:pt x="0" y="0"/>
                  </a:moveTo>
                  <a:lnTo>
                    <a:pt x="4816592" y="0"/>
                  </a:lnTo>
                  <a:lnTo>
                    <a:pt x="4816592" y="173520"/>
                  </a:lnTo>
                  <a:lnTo>
                    <a:pt x="0" y="173520"/>
                  </a:lnTo>
                  <a:close/>
                </a:path>
              </a:pathLst>
            </a:custGeom>
            <a:solidFill>
              <a:srgbClr val="505151"/>
            </a:solidFill>
          </p:spPr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D7F1647B-4F44-E7FB-5F3D-72B99BBE8A48}"/>
                </a:ext>
              </a:extLst>
            </p:cNvPr>
            <p:cNvSpPr txBox="1"/>
            <p:nvPr/>
          </p:nvSpPr>
          <p:spPr>
            <a:xfrm>
              <a:off x="0" y="-38100"/>
              <a:ext cx="4816593" cy="2116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866BFED8-EB61-327D-1DB6-1E1B0E125BAE}"/>
              </a:ext>
            </a:extLst>
          </p:cNvPr>
          <p:cNvSpPr/>
          <p:nvPr/>
        </p:nvSpPr>
        <p:spPr>
          <a:xfrm>
            <a:off x="15392400" y="1"/>
            <a:ext cx="2895600" cy="2538466"/>
          </a:xfrm>
          <a:custGeom>
            <a:avLst/>
            <a:gdLst/>
            <a:ahLst/>
            <a:cxnLst/>
            <a:rect l="l" t="t" r="r" b="b"/>
            <a:pathLst>
              <a:path w="3661161" h="3401829">
                <a:moveTo>
                  <a:pt x="0" y="0"/>
                </a:moveTo>
                <a:lnTo>
                  <a:pt x="3661161" y="0"/>
                </a:lnTo>
                <a:lnTo>
                  <a:pt x="3661161" y="3401829"/>
                </a:lnTo>
                <a:lnTo>
                  <a:pt x="0" y="34018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10DBF87D-4CB3-5404-7EEB-9F7A2C5EA3D5}"/>
              </a:ext>
            </a:extLst>
          </p:cNvPr>
          <p:cNvGrpSpPr/>
          <p:nvPr/>
        </p:nvGrpSpPr>
        <p:grpSpPr>
          <a:xfrm>
            <a:off x="1010557" y="1915376"/>
            <a:ext cx="10782300" cy="861700"/>
            <a:chOff x="0" y="-57150"/>
            <a:chExt cx="2173914" cy="22695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C774D967-9DE7-E76B-62C1-16B4D75E6820}"/>
                </a:ext>
              </a:extLst>
            </p:cNvPr>
            <p:cNvSpPr/>
            <p:nvPr/>
          </p:nvSpPr>
          <p:spPr>
            <a:xfrm>
              <a:off x="0" y="-18486"/>
              <a:ext cx="2173914" cy="169800"/>
            </a:xfrm>
            <a:custGeom>
              <a:avLst/>
              <a:gdLst/>
              <a:ahLst/>
              <a:cxnLst/>
              <a:rect l="l" t="t" r="r" b="b"/>
              <a:pathLst>
                <a:path w="2173914" h="169800">
                  <a:moveTo>
                    <a:pt x="47835" y="0"/>
                  </a:moveTo>
                  <a:lnTo>
                    <a:pt x="2126078" y="0"/>
                  </a:lnTo>
                  <a:cubicBezTo>
                    <a:pt x="2138765" y="0"/>
                    <a:pt x="2150932" y="5040"/>
                    <a:pt x="2159903" y="14011"/>
                  </a:cubicBezTo>
                  <a:cubicBezTo>
                    <a:pt x="2168874" y="22982"/>
                    <a:pt x="2173914" y="35149"/>
                    <a:pt x="2173914" y="47835"/>
                  </a:cubicBezTo>
                  <a:lnTo>
                    <a:pt x="2173914" y="121965"/>
                  </a:lnTo>
                  <a:cubicBezTo>
                    <a:pt x="2173914" y="148383"/>
                    <a:pt x="2152497" y="169800"/>
                    <a:pt x="2126078" y="169800"/>
                  </a:cubicBezTo>
                  <a:lnTo>
                    <a:pt x="47835" y="169800"/>
                  </a:lnTo>
                  <a:cubicBezTo>
                    <a:pt x="35149" y="169800"/>
                    <a:pt x="22982" y="164760"/>
                    <a:pt x="14011" y="155789"/>
                  </a:cubicBezTo>
                  <a:cubicBezTo>
                    <a:pt x="5040" y="146818"/>
                    <a:pt x="0" y="134651"/>
                    <a:pt x="0" y="121965"/>
                  </a:cubicBezTo>
                  <a:lnTo>
                    <a:pt x="0" y="47835"/>
                  </a:lnTo>
                  <a:cubicBezTo>
                    <a:pt x="0" y="21417"/>
                    <a:pt x="21417" y="0"/>
                    <a:pt x="47835" y="0"/>
                  </a:cubicBezTo>
                  <a:close/>
                </a:path>
              </a:pathLst>
            </a:custGeom>
            <a:solidFill>
              <a:srgbClr val="4C683F"/>
            </a:solidFill>
          </p:spPr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907A4240-7E06-F00E-6DDF-BBB7B25024BD}"/>
                </a:ext>
              </a:extLst>
            </p:cNvPr>
            <p:cNvSpPr txBox="1"/>
            <p:nvPr/>
          </p:nvSpPr>
          <p:spPr>
            <a:xfrm>
              <a:off x="0" y="-57150"/>
              <a:ext cx="2173914" cy="226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816608" lvl="1" indent="-514350" algn="l">
                <a:lnSpc>
                  <a:spcPts val="3919"/>
                </a:lnSpc>
                <a:buFont typeface="+mj-lt"/>
                <a:buAutoNum type="arabicPeriod"/>
              </a:pPr>
              <a:r>
                <a:rPr lang="en-US" sz="3200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Tájékoztatás és nyilvánosság megvalósítása </a:t>
              </a:r>
            </a:p>
          </p:txBody>
        </p:sp>
      </p:grpSp>
      <p:sp>
        <p:nvSpPr>
          <p:cNvPr id="9" name="Freeform 9">
            <a:extLst>
              <a:ext uri="{FF2B5EF4-FFF2-40B4-BE49-F238E27FC236}">
                <a16:creationId xmlns:a16="http://schemas.microsoft.com/office/drawing/2014/main" id="{D70D5EFE-6350-55F2-D99E-66C0634E7EEE}"/>
              </a:ext>
            </a:extLst>
          </p:cNvPr>
          <p:cNvSpPr/>
          <p:nvPr/>
        </p:nvSpPr>
        <p:spPr>
          <a:xfrm>
            <a:off x="16602126" y="7856387"/>
            <a:ext cx="1350633" cy="1449629"/>
          </a:xfrm>
          <a:custGeom>
            <a:avLst/>
            <a:gdLst/>
            <a:ahLst/>
            <a:cxnLst/>
            <a:rect l="l" t="t" r="r" b="b"/>
            <a:pathLst>
              <a:path w="2341233" h="2396561">
                <a:moveTo>
                  <a:pt x="0" y="0"/>
                </a:moveTo>
                <a:lnTo>
                  <a:pt x="2341233" y="0"/>
                </a:lnTo>
                <a:lnTo>
                  <a:pt x="2341233" y="2396561"/>
                </a:lnTo>
                <a:lnTo>
                  <a:pt x="0" y="23965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85918DBF-EFF0-21A7-0009-34584F057249}"/>
              </a:ext>
            </a:extLst>
          </p:cNvPr>
          <p:cNvSpPr txBox="1"/>
          <p:nvPr/>
        </p:nvSpPr>
        <p:spPr>
          <a:xfrm>
            <a:off x="1028700" y="1210063"/>
            <a:ext cx="14668500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64"/>
              </a:lnSpc>
              <a:spcBef>
                <a:spcPct val="0"/>
              </a:spcBef>
            </a:pPr>
            <a:r>
              <a:rPr lang="en-US" sz="4000" dirty="0">
                <a:solidFill>
                  <a:srgbClr val="000000"/>
                </a:solidFill>
                <a:latin typeface="Rugrats Sans"/>
                <a:ea typeface="Rugrats Sans"/>
                <a:cs typeface="Rugrats Sans"/>
                <a:sym typeface="Rugrats Sans"/>
              </a:rPr>
              <a:t>Önállóan nem </a:t>
            </a:r>
            <a:r>
              <a:rPr lang="en-US" sz="4000" dirty="0" err="1">
                <a:solidFill>
                  <a:srgbClr val="000000"/>
                </a:solidFill>
                <a:latin typeface="Rugrats Sans"/>
                <a:ea typeface="Rugrats Sans"/>
                <a:cs typeface="Rugrats Sans"/>
                <a:sym typeface="Rugrats Sans"/>
              </a:rPr>
              <a:t>támogatható</a:t>
            </a:r>
            <a:r>
              <a:rPr lang="en-US" sz="4000" dirty="0">
                <a:solidFill>
                  <a:srgbClr val="000000"/>
                </a:solidFill>
                <a:latin typeface="Rugrats Sans"/>
                <a:ea typeface="Rugrats Sans"/>
                <a:cs typeface="Rugrats Sans"/>
                <a:sym typeface="Rugrats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Rugrats Sans"/>
                <a:ea typeface="Rugrats Sans"/>
                <a:cs typeface="Rugrats Sans"/>
                <a:sym typeface="Rugrats Sans"/>
              </a:rPr>
              <a:t>tevékenységek</a:t>
            </a:r>
            <a:r>
              <a:rPr lang="hu-HU" sz="4000" dirty="0">
                <a:solidFill>
                  <a:srgbClr val="000000"/>
                </a:solidFill>
                <a:latin typeface="Rugrats Sans"/>
                <a:ea typeface="Rugrats Sans"/>
                <a:cs typeface="Rugrats Sans"/>
                <a:sym typeface="Rugrats Sans"/>
              </a:rPr>
              <a:t> 2 célterület esetén</a:t>
            </a:r>
            <a:r>
              <a:rPr lang="en-US" sz="4000" dirty="0">
                <a:solidFill>
                  <a:srgbClr val="000000"/>
                </a:solidFill>
                <a:latin typeface="Rugrats Sans"/>
                <a:ea typeface="Rugrats Sans"/>
                <a:cs typeface="Rugrats Sans"/>
                <a:sym typeface="Rugrats Sans"/>
              </a:rPr>
              <a:t>: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61B07977-C11C-8E24-1D7E-AF2474BE4A54}"/>
              </a:ext>
            </a:extLst>
          </p:cNvPr>
          <p:cNvSpPr txBox="1"/>
          <p:nvPr/>
        </p:nvSpPr>
        <p:spPr>
          <a:xfrm>
            <a:off x="1028700" y="175426"/>
            <a:ext cx="13589077" cy="853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44"/>
              </a:lnSpc>
              <a:spcBef>
                <a:spcPct val="0"/>
              </a:spcBef>
            </a:pPr>
            <a:r>
              <a:rPr lang="en-US" sz="5031" b="1" dirty="0">
                <a:solidFill>
                  <a:srgbClr val="000000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Milyen tevékenységek támogathatók?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7AAB2DD7-37A7-8413-BD22-07A54FCA1C12}"/>
              </a:ext>
            </a:extLst>
          </p:cNvPr>
          <p:cNvSpPr txBox="1"/>
          <p:nvPr/>
        </p:nvSpPr>
        <p:spPr>
          <a:xfrm>
            <a:off x="6193770" y="9648644"/>
            <a:ext cx="5900461" cy="5035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17"/>
              </a:lnSpc>
              <a:spcBef>
                <a:spcPct val="0"/>
              </a:spcBef>
            </a:pPr>
            <a:r>
              <a:rPr lang="en-US" sz="2583" dirty="0">
                <a:solidFill>
                  <a:srgbClr val="FFFFFF"/>
                </a:solidFill>
                <a:latin typeface="Rugrats Sans"/>
                <a:ea typeface="Rugrats Sans"/>
                <a:cs typeface="Rugrats Sans"/>
                <a:sym typeface="Rugrats Sans"/>
              </a:rPr>
              <a:t>www.abakonyert.hu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4731FA58-3F52-72FF-F074-D6F2160DE3E8}"/>
              </a:ext>
            </a:extLst>
          </p:cNvPr>
          <p:cNvSpPr txBox="1"/>
          <p:nvPr/>
        </p:nvSpPr>
        <p:spPr>
          <a:xfrm>
            <a:off x="1010557" y="2917732"/>
            <a:ext cx="16773071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64"/>
              </a:lnSpc>
              <a:spcBef>
                <a:spcPct val="0"/>
              </a:spcBef>
            </a:pPr>
            <a:r>
              <a:rPr lang="en-US" sz="4000" dirty="0">
                <a:solidFill>
                  <a:srgbClr val="000000"/>
                </a:solidFill>
                <a:latin typeface="Rugrats Sans"/>
                <a:sym typeface="Rugrats Sans"/>
              </a:rPr>
              <a:t>Választható, </a:t>
            </a:r>
            <a:r>
              <a:rPr lang="en-US" sz="4000" dirty="0" err="1">
                <a:solidFill>
                  <a:srgbClr val="000000"/>
                </a:solidFill>
                <a:latin typeface="Rugrats Sans"/>
                <a:sym typeface="Rugrats Sans"/>
              </a:rPr>
              <a:t>önállóan</a:t>
            </a:r>
            <a:r>
              <a:rPr lang="en-US" sz="4000" dirty="0">
                <a:solidFill>
                  <a:srgbClr val="000000"/>
                </a:solidFill>
                <a:latin typeface="Rugrats Sans"/>
                <a:sym typeface="Rugrats Sans"/>
              </a:rPr>
              <a:t> nem </a:t>
            </a:r>
            <a:r>
              <a:rPr lang="en-US" sz="4000" dirty="0" err="1">
                <a:solidFill>
                  <a:srgbClr val="000000"/>
                </a:solidFill>
                <a:latin typeface="Rugrats Sans"/>
                <a:sym typeface="Rugrats Sans"/>
              </a:rPr>
              <a:t>támogatható</a:t>
            </a:r>
            <a:r>
              <a:rPr lang="en-US" sz="4000" dirty="0">
                <a:solidFill>
                  <a:srgbClr val="000000"/>
                </a:solidFill>
                <a:latin typeface="Rugrats Sans"/>
                <a:sym typeface="Rugrats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Rugrats Sans"/>
                <a:sym typeface="Rugrats Sans"/>
              </a:rPr>
              <a:t>tevékenységek</a:t>
            </a:r>
            <a:r>
              <a:rPr lang="hu-HU" sz="4000" dirty="0">
                <a:solidFill>
                  <a:srgbClr val="000000"/>
                </a:solidFill>
                <a:latin typeface="Rugrats Sans"/>
                <a:sym typeface="Rugrats Sans"/>
              </a:rPr>
              <a:t> 2. célterület esetén</a:t>
            </a:r>
            <a:r>
              <a:rPr lang="en-US" sz="4000" dirty="0">
                <a:solidFill>
                  <a:srgbClr val="000000"/>
                </a:solidFill>
                <a:latin typeface="Rugrats Sans"/>
                <a:sym typeface="Rugrats Sans"/>
              </a:rPr>
              <a:t>:</a:t>
            </a:r>
          </a:p>
        </p:txBody>
      </p:sp>
      <p:grpSp>
        <p:nvGrpSpPr>
          <p:cNvPr id="14" name="Group 14">
            <a:extLst>
              <a:ext uri="{FF2B5EF4-FFF2-40B4-BE49-F238E27FC236}">
                <a16:creationId xmlns:a16="http://schemas.microsoft.com/office/drawing/2014/main" id="{B3C133CD-13F8-0CCF-19D6-1D5BED590CAB}"/>
              </a:ext>
            </a:extLst>
          </p:cNvPr>
          <p:cNvGrpSpPr/>
          <p:nvPr/>
        </p:nvGrpSpPr>
        <p:grpSpPr>
          <a:xfrm>
            <a:off x="1010557" y="3911739"/>
            <a:ext cx="15448643" cy="5470881"/>
            <a:chOff x="-8601" y="135900"/>
            <a:chExt cx="3059811" cy="1730536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659640A6-7818-34DB-8480-30243899E130}"/>
                </a:ext>
              </a:extLst>
            </p:cNvPr>
            <p:cNvSpPr/>
            <p:nvPr/>
          </p:nvSpPr>
          <p:spPr>
            <a:xfrm>
              <a:off x="-8601" y="135900"/>
              <a:ext cx="3051210" cy="1600617"/>
            </a:xfrm>
            <a:custGeom>
              <a:avLst/>
              <a:gdLst/>
              <a:ahLst/>
              <a:cxnLst/>
              <a:rect l="l" t="t" r="r" b="b"/>
              <a:pathLst>
                <a:path w="3051210" h="1600617">
                  <a:moveTo>
                    <a:pt x="34082" y="0"/>
                  </a:moveTo>
                  <a:lnTo>
                    <a:pt x="3017129" y="0"/>
                  </a:lnTo>
                  <a:cubicBezTo>
                    <a:pt x="3035951" y="0"/>
                    <a:pt x="3051210" y="15259"/>
                    <a:pt x="3051210" y="34082"/>
                  </a:cubicBezTo>
                  <a:lnTo>
                    <a:pt x="3051210" y="1566535"/>
                  </a:lnTo>
                  <a:cubicBezTo>
                    <a:pt x="3051210" y="1575574"/>
                    <a:pt x="3047620" y="1584243"/>
                    <a:pt x="3041228" y="1590634"/>
                  </a:cubicBezTo>
                  <a:cubicBezTo>
                    <a:pt x="3034836" y="1597026"/>
                    <a:pt x="3026168" y="1600617"/>
                    <a:pt x="3017129" y="1600617"/>
                  </a:cubicBezTo>
                  <a:lnTo>
                    <a:pt x="34082" y="1600617"/>
                  </a:lnTo>
                  <a:cubicBezTo>
                    <a:pt x="15259" y="1600617"/>
                    <a:pt x="0" y="1585358"/>
                    <a:pt x="0" y="1566535"/>
                  </a:cubicBezTo>
                  <a:lnTo>
                    <a:pt x="0" y="34082"/>
                  </a:lnTo>
                  <a:cubicBezTo>
                    <a:pt x="0" y="15259"/>
                    <a:pt x="15259" y="0"/>
                    <a:pt x="34082" y="0"/>
                  </a:cubicBezTo>
                  <a:close/>
                </a:path>
              </a:pathLst>
            </a:custGeom>
            <a:solidFill>
              <a:srgbClr val="4C683F"/>
            </a:solidFill>
          </p:spPr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76B70433-9B11-3A53-2977-9BC03955F198}"/>
                </a:ext>
              </a:extLst>
            </p:cNvPr>
            <p:cNvSpPr txBox="1"/>
            <p:nvPr/>
          </p:nvSpPr>
          <p:spPr>
            <a:xfrm>
              <a:off x="0" y="208669"/>
              <a:ext cx="3051210" cy="16577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816608" lvl="1" indent="-514350">
                <a:lnSpc>
                  <a:spcPct val="150000"/>
                </a:lnSpc>
                <a:buFont typeface="+mj-lt"/>
                <a:buAutoNum type="arabicPeriod"/>
              </a:pPr>
              <a:r>
                <a:rPr lang="en-US" sz="3200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Építési, </a:t>
              </a:r>
              <a:r>
                <a:rPr lang="en-US" sz="3200" dirty="0" err="1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műszaki</a:t>
              </a:r>
              <a:r>
                <a:rPr lang="en-US" sz="3200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</a:t>
              </a:r>
              <a:r>
                <a:rPr lang="en-US" sz="3200" dirty="0" err="1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ellenőri</a:t>
              </a:r>
              <a:r>
                <a:rPr lang="en-US" sz="3200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</a:t>
              </a:r>
              <a:r>
                <a:rPr lang="en-US" sz="3200" dirty="0" err="1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szolgáltatás</a:t>
              </a:r>
              <a:endParaRPr lang="en-US" sz="32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  <a:p>
              <a:pPr marL="816608" lvl="1" indent="-514350">
                <a:lnSpc>
                  <a:spcPct val="150000"/>
                </a:lnSpc>
                <a:buFont typeface="+mj-lt"/>
                <a:buAutoNum type="arabicPeriod"/>
              </a:pPr>
              <a:r>
                <a:rPr lang="en-US" sz="3200" dirty="0" err="1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Honlap</a:t>
              </a:r>
              <a:r>
                <a:rPr lang="en-US" sz="3200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</a:t>
              </a:r>
              <a:r>
                <a:rPr lang="en-US" sz="3200" dirty="0" err="1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fejlesztése</a:t>
              </a:r>
              <a:r>
                <a:rPr lang="en-US" sz="3200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</a:t>
              </a:r>
            </a:p>
            <a:p>
              <a:pPr marL="816608" lvl="1" indent="-514350">
                <a:lnSpc>
                  <a:spcPct val="150000"/>
                </a:lnSpc>
                <a:buFont typeface="+mj-lt"/>
                <a:buAutoNum type="arabicPeriod"/>
              </a:pPr>
              <a:r>
                <a:rPr lang="en-US" sz="3200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Marketing </a:t>
              </a:r>
              <a:r>
                <a:rPr lang="en-US" sz="3200" dirty="0" err="1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és</a:t>
              </a:r>
              <a:r>
                <a:rPr lang="en-US" sz="3200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/ </a:t>
              </a:r>
              <a:r>
                <a:rPr lang="en-US" sz="3200" dirty="0" err="1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vagy</a:t>
              </a:r>
              <a:r>
                <a:rPr lang="en-US" sz="3200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</a:t>
              </a:r>
              <a:r>
                <a:rPr lang="en-US" sz="3200" dirty="0" err="1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kommunikációs</a:t>
              </a:r>
              <a:r>
                <a:rPr lang="en-US" sz="3200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</a:t>
              </a:r>
              <a:r>
                <a:rPr lang="en-US" sz="3200" dirty="0" err="1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tevékenységek</a:t>
              </a:r>
              <a:r>
                <a:rPr lang="en-US" sz="3200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</a:t>
              </a:r>
              <a:r>
                <a:rPr lang="en-US" sz="3200" dirty="0" err="1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megvalósítása</a:t>
              </a:r>
              <a:r>
                <a:rPr lang="en-US" sz="3200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</a:t>
              </a:r>
              <a:endParaRPr lang="hu-HU" sz="32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  <a:p>
              <a:pPr marL="816608" lvl="1" indent="-514350" algn="l">
                <a:lnSpc>
                  <a:spcPct val="150000"/>
                </a:lnSpc>
                <a:buFont typeface="+mj-lt"/>
                <a:buAutoNum type="arabicPeriod"/>
              </a:pPr>
              <a:r>
                <a:rPr lang="en-US" sz="3200" dirty="0" err="1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Művelet-előkészítés</a:t>
              </a:r>
              <a:endParaRPr lang="en-US" sz="32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  <a:p>
              <a:pPr marL="816608" lvl="1" indent="-514350" algn="l">
                <a:lnSpc>
                  <a:spcPct val="150000"/>
                </a:lnSpc>
                <a:buFont typeface="+mj-lt"/>
                <a:buAutoNum type="arabicPeriod"/>
              </a:pPr>
              <a:r>
                <a:rPr lang="en-US" sz="3200" dirty="0" err="1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Műveletmenedzsment</a:t>
              </a:r>
              <a:r>
                <a:rPr lang="en-US" sz="3200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</a:t>
              </a:r>
              <a:endParaRPr lang="hu-HU" sz="32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  <a:p>
              <a:pPr marL="816608" lvl="1" indent="-514350">
                <a:lnSpc>
                  <a:spcPct val="150000"/>
                </a:lnSpc>
                <a:buFont typeface="+mj-lt"/>
                <a:buAutoNum type="arabicPeriod"/>
              </a:pPr>
              <a:r>
                <a:rPr lang="en-US" sz="3200" dirty="0" err="1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Terület-előkészítés</a:t>
              </a:r>
              <a:r>
                <a:rPr lang="en-US" sz="3200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(</a:t>
              </a:r>
              <a:r>
                <a:rPr lang="en-US" sz="3200" dirty="0" err="1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régészeti</a:t>
              </a:r>
              <a:r>
                <a:rPr lang="en-US" sz="3200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</a:t>
              </a:r>
              <a:r>
                <a:rPr lang="en-US" sz="3200" dirty="0" err="1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feltárás</a:t>
              </a:r>
              <a:r>
                <a:rPr lang="en-US" sz="3200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, </a:t>
              </a:r>
              <a:r>
                <a:rPr lang="en-US" sz="3200" dirty="0" err="1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lőszermentesítés</a:t>
              </a:r>
              <a:r>
                <a:rPr lang="en-US" sz="3200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, </a:t>
              </a:r>
              <a:r>
                <a:rPr lang="en-US" sz="3200" dirty="0" err="1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földmunkák</a:t>
              </a:r>
              <a:r>
                <a:rPr lang="en-US" sz="3200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</a:t>
              </a:r>
              <a:r>
                <a:rPr lang="en-US" sz="3200" dirty="0" err="1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stb</a:t>
              </a:r>
              <a:r>
                <a:rPr lang="en-US" sz="3200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.)</a:t>
              </a:r>
            </a:p>
            <a:p>
              <a:pPr marL="604515" lvl="1" indent="-302257" algn="l">
                <a:lnSpc>
                  <a:spcPct val="150000"/>
                </a:lnSpc>
                <a:buFont typeface="Arial"/>
                <a:buChar char="•"/>
              </a:pPr>
              <a:endParaRPr lang="en-US" sz="2799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7115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E9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628168"/>
            <a:ext cx="18288000" cy="658832"/>
            <a:chOff x="0" y="0"/>
            <a:chExt cx="4816593" cy="17352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173520"/>
            </a:xfrm>
            <a:custGeom>
              <a:avLst/>
              <a:gdLst/>
              <a:ahLst/>
              <a:cxnLst/>
              <a:rect l="l" t="t" r="r" b="b"/>
              <a:pathLst>
                <a:path w="4816592" h="173520">
                  <a:moveTo>
                    <a:pt x="0" y="0"/>
                  </a:moveTo>
                  <a:lnTo>
                    <a:pt x="4816592" y="0"/>
                  </a:lnTo>
                  <a:lnTo>
                    <a:pt x="4816592" y="173520"/>
                  </a:lnTo>
                  <a:lnTo>
                    <a:pt x="0" y="173520"/>
                  </a:lnTo>
                  <a:close/>
                </a:path>
              </a:pathLst>
            </a:custGeom>
            <a:solidFill>
              <a:srgbClr val="505151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2116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15749144" y="0"/>
            <a:ext cx="2538856" cy="2359020"/>
          </a:xfrm>
          <a:custGeom>
            <a:avLst/>
            <a:gdLst/>
            <a:ahLst/>
            <a:cxnLst/>
            <a:rect l="l" t="t" r="r" b="b"/>
            <a:pathLst>
              <a:path w="2538856" h="2359020">
                <a:moveTo>
                  <a:pt x="0" y="0"/>
                </a:moveTo>
                <a:lnTo>
                  <a:pt x="2538856" y="0"/>
                </a:lnTo>
                <a:lnTo>
                  <a:pt x="2538856" y="2359020"/>
                </a:lnTo>
                <a:lnTo>
                  <a:pt x="0" y="23590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847955" y="7039717"/>
            <a:ext cx="2341233" cy="2396561"/>
          </a:xfrm>
          <a:custGeom>
            <a:avLst/>
            <a:gdLst/>
            <a:ahLst/>
            <a:cxnLst/>
            <a:rect l="l" t="t" r="r" b="b"/>
            <a:pathLst>
              <a:path w="2341233" h="2396561">
                <a:moveTo>
                  <a:pt x="0" y="0"/>
                </a:moveTo>
                <a:lnTo>
                  <a:pt x="2341234" y="0"/>
                </a:lnTo>
                <a:lnTo>
                  <a:pt x="2341234" y="2396561"/>
                </a:lnTo>
                <a:lnTo>
                  <a:pt x="0" y="23965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990600" y="327826"/>
            <a:ext cx="13589077" cy="853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44"/>
              </a:lnSpc>
              <a:spcBef>
                <a:spcPct val="0"/>
              </a:spcBef>
            </a:pPr>
            <a:r>
              <a:rPr lang="en-US" sz="5031" b="1" dirty="0">
                <a:solidFill>
                  <a:srgbClr val="000000"/>
                </a:solidFill>
                <a:latin typeface="Red Hat Display Bold"/>
                <a:ea typeface="Red Hat Display Bold"/>
                <a:cs typeface="Red Hat Display Bold"/>
                <a:sym typeface="Red Hat Display Bold"/>
              </a:rPr>
              <a:t>Milyen tevékenységek nem támogathatók?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193770" y="9648644"/>
            <a:ext cx="5900461" cy="5035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17"/>
              </a:lnSpc>
              <a:spcBef>
                <a:spcPct val="0"/>
              </a:spcBef>
            </a:pPr>
            <a:r>
              <a:rPr lang="en-US" sz="2583" dirty="0">
                <a:solidFill>
                  <a:srgbClr val="FFFFFF"/>
                </a:solidFill>
                <a:latin typeface="Rugrats Sans"/>
                <a:ea typeface="Rugrats Sans"/>
                <a:cs typeface="Rugrats Sans"/>
                <a:sym typeface="Rugrats Sans"/>
              </a:rPr>
              <a:t>www.abakonyert.hu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742924" y="1228332"/>
            <a:ext cx="14954844" cy="8029967"/>
            <a:chOff x="-27062" y="1"/>
            <a:chExt cx="3938724" cy="1990422"/>
          </a:xfrm>
        </p:grpSpPr>
        <p:sp>
          <p:nvSpPr>
            <p:cNvPr id="10" name="Freeform 10"/>
            <p:cNvSpPr/>
            <p:nvPr/>
          </p:nvSpPr>
          <p:spPr>
            <a:xfrm>
              <a:off x="-13531" y="1"/>
              <a:ext cx="3925193" cy="1990422"/>
            </a:xfrm>
            <a:custGeom>
              <a:avLst/>
              <a:gdLst/>
              <a:ahLst/>
              <a:cxnLst/>
              <a:rect l="l" t="t" r="r" b="b"/>
              <a:pathLst>
                <a:path w="3925193" h="1990422">
                  <a:moveTo>
                    <a:pt x="26493" y="0"/>
                  </a:moveTo>
                  <a:lnTo>
                    <a:pt x="3898700" y="0"/>
                  </a:lnTo>
                  <a:cubicBezTo>
                    <a:pt x="3913332" y="0"/>
                    <a:pt x="3925193" y="11861"/>
                    <a:pt x="3925193" y="26493"/>
                  </a:cubicBezTo>
                  <a:lnTo>
                    <a:pt x="3925193" y="1963930"/>
                  </a:lnTo>
                  <a:cubicBezTo>
                    <a:pt x="3925193" y="1978561"/>
                    <a:pt x="3913332" y="1990422"/>
                    <a:pt x="3898700" y="1990422"/>
                  </a:cubicBezTo>
                  <a:lnTo>
                    <a:pt x="26493" y="1990422"/>
                  </a:lnTo>
                  <a:cubicBezTo>
                    <a:pt x="11861" y="1990422"/>
                    <a:pt x="0" y="1978561"/>
                    <a:pt x="0" y="1963930"/>
                  </a:cubicBezTo>
                  <a:lnTo>
                    <a:pt x="0" y="26493"/>
                  </a:lnTo>
                  <a:cubicBezTo>
                    <a:pt x="0" y="11861"/>
                    <a:pt x="11861" y="0"/>
                    <a:pt x="26493" y="0"/>
                  </a:cubicBezTo>
                  <a:close/>
                </a:path>
              </a:pathLst>
            </a:custGeom>
            <a:solidFill>
              <a:srgbClr val="4C683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-27062" y="71870"/>
              <a:ext cx="3925193" cy="1846684"/>
            </a:xfrm>
            <a:prstGeom prst="rect">
              <a:avLst/>
            </a:prstGeom>
          </p:spPr>
          <p:txBody>
            <a:bodyPr lIns="88900" tIns="88900" rIns="88900" bIns="88900" rtlCol="0" anchor="ctr"/>
            <a:lstStyle/>
            <a:p>
              <a:pPr marL="474978" lvl="1" indent="-237489" algn="l">
                <a:lnSpc>
                  <a:spcPts val="3079"/>
                </a:lnSpc>
                <a:buFont typeface="Arial"/>
                <a:buChar char="•"/>
              </a:pPr>
              <a:r>
                <a:rPr lang="en-US" sz="2199" dirty="0">
                  <a:solidFill>
                    <a:srgbClr val="FFFF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Személygépjármű beszerzése</a:t>
              </a:r>
              <a:r>
                <a:rPr lang="en-US" sz="2199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. </a:t>
              </a:r>
            </a:p>
            <a:p>
              <a:pPr marL="474978" lvl="1" indent="-237489" algn="l">
                <a:lnSpc>
                  <a:spcPts val="3079"/>
                </a:lnSpc>
                <a:buFont typeface="Arial"/>
                <a:buChar char="•"/>
              </a:pPr>
              <a:r>
                <a:rPr lang="en-US" sz="2199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Mezőgazdasági üzemek beruházásai, kivéve azon műveleteket, amelyek igazolt LEADER hozzáadott értékkel rendelkeznek. </a:t>
              </a:r>
            </a:p>
            <a:p>
              <a:pPr marL="474978" lvl="1" indent="-237489" algn="l">
                <a:lnSpc>
                  <a:spcPts val="3079"/>
                </a:lnSpc>
                <a:buFont typeface="Arial"/>
                <a:buChar char="•"/>
              </a:pPr>
              <a:r>
                <a:rPr lang="en-US" sz="2199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Élő állat vásárlása. </a:t>
              </a:r>
            </a:p>
            <a:p>
              <a:pPr marL="474978" lvl="1" indent="-237489" algn="l">
                <a:lnSpc>
                  <a:spcPts val="3079"/>
                </a:lnSpc>
                <a:buFont typeface="Arial"/>
                <a:buChar char="•"/>
              </a:pPr>
              <a:r>
                <a:rPr lang="en-US" sz="2199" dirty="0">
                  <a:solidFill>
                    <a:srgbClr val="FFFF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Használt eszközök</a:t>
              </a:r>
              <a:r>
                <a:rPr lang="en-US" sz="2199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, használt gépek beszerzése. </a:t>
              </a:r>
            </a:p>
            <a:p>
              <a:pPr marL="474978" lvl="1" indent="-237489" algn="l">
                <a:lnSpc>
                  <a:spcPts val="3079"/>
                </a:lnSpc>
                <a:buFont typeface="Arial"/>
                <a:buChar char="•"/>
              </a:pPr>
              <a:r>
                <a:rPr lang="en-US" sz="2199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Bontott építési anyagok beszerzése, beépítése. </a:t>
              </a:r>
            </a:p>
            <a:p>
              <a:pPr marL="474978" lvl="1" indent="-237489" algn="l">
                <a:lnSpc>
                  <a:spcPts val="3079"/>
                </a:lnSpc>
                <a:buFont typeface="Arial"/>
                <a:buChar char="•"/>
              </a:pPr>
              <a:r>
                <a:rPr lang="en-US" sz="2199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Támogatási jogosultságok megvásárlása. </a:t>
              </a:r>
            </a:p>
            <a:p>
              <a:pPr marL="474978" lvl="1" indent="-237489" algn="l">
                <a:lnSpc>
                  <a:spcPts val="3079"/>
                </a:lnSpc>
                <a:buFont typeface="Arial"/>
                <a:buChar char="•"/>
              </a:pPr>
              <a:r>
                <a:rPr lang="en-US" sz="2199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Lágyszárú növények beszerzése, telepítése. </a:t>
              </a:r>
            </a:p>
            <a:p>
              <a:pPr marL="474978" lvl="1" indent="-237489" algn="l">
                <a:lnSpc>
                  <a:spcPts val="3079"/>
                </a:lnSpc>
                <a:buFont typeface="Arial"/>
                <a:buChar char="•"/>
              </a:pPr>
              <a:r>
                <a:rPr lang="en-US" sz="2199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Lőfegyverek, lőszerek, robbanóanyagok, pirotechnikai eszközök beszerzése.</a:t>
              </a:r>
            </a:p>
            <a:p>
              <a:pPr marL="474978" lvl="1" indent="-237489" algn="l">
                <a:lnSpc>
                  <a:spcPts val="3079"/>
                </a:lnSpc>
                <a:buFont typeface="Arial"/>
                <a:buChar char="•"/>
              </a:pPr>
              <a:r>
                <a:rPr lang="en-US" sz="2199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Forgóeszközök beszerzése. </a:t>
              </a:r>
            </a:p>
            <a:p>
              <a:pPr marL="474978" lvl="1" indent="-237489" algn="l">
                <a:lnSpc>
                  <a:spcPts val="3079"/>
                </a:lnSpc>
                <a:buFont typeface="Arial"/>
                <a:buChar char="•"/>
              </a:pPr>
              <a:r>
                <a:rPr lang="en-US" sz="2199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Magáncélú, lakófunkciót betöltő épület/épületrész, nem a kedvezményezett meglévő és/vagy új tevékenységéhez kapcsolódó épület/épületrész és/vagy építmény építése, felújítása, bővítés, korszerűsítése. </a:t>
              </a:r>
            </a:p>
            <a:p>
              <a:pPr marL="474978" lvl="1" indent="-237489" algn="l">
                <a:lnSpc>
                  <a:spcPts val="3079"/>
                </a:lnSpc>
                <a:buFont typeface="Arial"/>
                <a:buChar char="•"/>
              </a:pPr>
              <a:r>
                <a:rPr lang="en-US" sz="2199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Ingatlanvásárlás.  </a:t>
              </a:r>
            </a:p>
            <a:p>
              <a:pPr marL="474978" lvl="1" indent="-237489" algn="l">
                <a:lnSpc>
                  <a:spcPts val="3079"/>
                </a:lnSpc>
                <a:buFont typeface="Arial"/>
                <a:buChar char="•"/>
              </a:pPr>
              <a:r>
                <a:rPr lang="en-US" sz="2199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A közúti közlekedés szabályairól szóló 1/1975. (II. 5.) KPM-BM együttes rendelet által a </a:t>
              </a:r>
              <a:r>
                <a:rPr lang="en-US" sz="2199" dirty="0">
                  <a:solidFill>
                    <a:srgbClr val="FFFF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quad </a:t>
              </a:r>
              <a:r>
                <a:rPr lang="en-US" sz="2199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kategóriába sorolt járművek beszerzése, függetlenül annak forgalomba helyezési járműkategóriai besorolásától. </a:t>
              </a:r>
            </a:p>
            <a:p>
              <a:pPr marL="474978" lvl="1" indent="-237489">
                <a:lnSpc>
                  <a:spcPts val="3079"/>
                </a:lnSpc>
                <a:buFont typeface="Arial"/>
                <a:buChar char="•"/>
              </a:pPr>
              <a:r>
                <a:rPr lang="hu-HU" sz="2400" dirty="0" err="1">
                  <a:solidFill>
                    <a:srgbClr val="FFFF00"/>
                  </a:solidFill>
                </a:rPr>
                <a:t>Pickup</a:t>
              </a:r>
              <a:r>
                <a:rPr lang="hu-HU" sz="2400" dirty="0">
                  <a:solidFill>
                    <a:schemeClr val="bg1"/>
                  </a:solidFill>
                </a:rPr>
                <a:t> kategóriába sorolt járművek beszerzése. </a:t>
              </a:r>
            </a:p>
            <a:p>
              <a:pPr marL="474978" lvl="1" indent="-237489">
                <a:lnSpc>
                  <a:spcPts val="3079"/>
                </a:lnSpc>
                <a:buFont typeface="Arial"/>
                <a:buChar char="•"/>
              </a:pPr>
              <a:r>
                <a:rPr lang="hu-HU" sz="2400" dirty="0">
                  <a:solidFill>
                    <a:srgbClr val="FFFF00"/>
                  </a:solidFill>
                </a:rPr>
                <a:t>Elektromos roller és kerékpár </a:t>
              </a:r>
              <a:r>
                <a:rPr lang="hu-HU" sz="2400" dirty="0">
                  <a:solidFill>
                    <a:schemeClr val="bg1"/>
                  </a:solidFill>
                </a:rPr>
                <a:t>beszerzése. </a:t>
              </a:r>
            </a:p>
            <a:p>
              <a:pPr marL="474978" lvl="1" indent="-237489">
                <a:lnSpc>
                  <a:spcPts val="3079"/>
                </a:lnSpc>
                <a:buFont typeface="Arial"/>
                <a:buChar char="•"/>
              </a:pPr>
              <a:r>
                <a:rPr lang="hu-HU" sz="2400" dirty="0">
                  <a:solidFill>
                    <a:srgbClr val="FFFF00"/>
                  </a:solidFill>
                </a:rPr>
                <a:t>Mobiltelefon, okostelefon és okosóra </a:t>
              </a:r>
              <a:r>
                <a:rPr lang="hu-HU" sz="2400" dirty="0">
                  <a:solidFill>
                    <a:schemeClr val="bg1"/>
                  </a:solidFill>
                </a:rPr>
                <a:t>beszerzése.</a:t>
              </a:r>
              <a:endParaRPr lang="en-US" sz="2199" dirty="0">
                <a:solidFill>
                  <a:schemeClr val="bg1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1360</TotalTime>
  <Words>3729</Words>
  <Application>Microsoft Office PowerPoint</Application>
  <PresentationFormat>Egyéni</PresentationFormat>
  <Paragraphs>237</Paragraphs>
  <Slides>25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25</vt:i4>
      </vt:variant>
    </vt:vector>
  </HeadingPairs>
  <TitlesOfParts>
    <vt:vector size="32" baseType="lpstr">
      <vt:lpstr>Rugrats Sans</vt:lpstr>
      <vt:lpstr>Red Hat Display Bold</vt:lpstr>
      <vt:lpstr>Arial</vt:lpstr>
      <vt:lpstr>Calibri</vt:lpstr>
      <vt:lpstr>Canva Sans</vt:lpstr>
      <vt:lpstr>Canva Sans Bold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Bakonyi települések megújítása</dc:title>
  <dc:creator>Adrienn</dc:creator>
  <cp:lastModifiedBy>Vidékfejlesztési Akciócsoport Egyesület A Bakonyért</cp:lastModifiedBy>
  <cp:revision>37</cp:revision>
  <dcterms:created xsi:type="dcterms:W3CDTF">2006-08-16T00:00:00Z</dcterms:created>
  <dcterms:modified xsi:type="dcterms:W3CDTF">2026-07-08T10:35:48Z</dcterms:modified>
  <dc:identifier>DAGopPtKeSM</dc:identifier>
</cp:coreProperties>
</file>