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4" r:id="rId11"/>
    <p:sldId id="277" r:id="rId12"/>
    <p:sldId id="278" r:id="rId13"/>
    <p:sldId id="279" r:id="rId14"/>
    <p:sldId id="280" r:id="rId15"/>
    <p:sldId id="266" r:id="rId16"/>
    <p:sldId id="267" r:id="rId17"/>
    <p:sldId id="268" r:id="rId18"/>
    <p:sldId id="269" r:id="rId19"/>
    <p:sldId id="270" r:id="rId20"/>
    <p:sldId id="271" r:id="rId21"/>
    <p:sldId id="273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686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277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792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50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39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706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14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517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92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15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25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1EFB-34FA-4C72-AA00-B0DBFEF7217A}" type="datetimeFigureOut">
              <a:rPr lang="hu-HU" smtClean="0"/>
              <a:t>2020.06.29.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7E31A-827A-402E-A2E7-8CF4FA4B7E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051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2304" y="6021368"/>
            <a:ext cx="819696" cy="836632"/>
          </a:xfrm>
          <a:prstGeom prst="rect">
            <a:avLst/>
          </a:prstGeom>
        </p:spPr>
      </p:pic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1442199" y="3290964"/>
            <a:ext cx="9144000" cy="1697243"/>
          </a:xfrm>
        </p:spPr>
        <p:txBody>
          <a:bodyPr>
            <a:normAutofit/>
          </a:bodyPr>
          <a:lstStyle/>
          <a:p>
            <a:r>
              <a:rPr lang="hu-HU" alt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LEADER tájékoztató fórum</a:t>
            </a:r>
            <a:r>
              <a:rPr lang="hu-HU" altLang="hu-H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456606" y="1543127"/>
            <a:ext cx="9144000" cy="1747837"/>
          </a:xfrm>
        </p:spPr>
        <p:txBody>
          <a:bodyPr>
            <a:normAutofit fontScale="92500"/>
          </a:bodyPr>
          <a:lstStyle/>
          <a:p>
            <a:r>
              <a:rPr lang="hu-H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„A BAKONYÉRT” Vidékfejlesztési Akciócsoport Egyesület</a:t>
            </a:r>
          </a:p>
          <a:p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327" y="5540811"/>
            <a:ext cx="1181546" cy="497493"/>
          </a:xfrm>
          <a:prstGeom prst="rect">
            <a:avLst/>
          </a:prstGeom>
        </p:spPr>
      </p:pic>
      <p:pic>
        <p:nvPicPr>
          <p:cNvPr id="1026" name="Kép 2" descr="D:\Dokumentumok\Arculati elemek\Leader%20Logo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606" y="6038304"/>
            <a:ext cx="819696" cy="819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6199" y="5540811"/>
            <a:ext cx="497493" cy="497493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153587" y="4894480"/>
            <a:ext cx="102667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Változás-bejelentés és kezelésének eljárásrendi szabályai kedvezményezettek részére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11683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Műszaki tartalom 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06070"/>
            <a:ext cx="10390094" cy="5042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Főszabály, hogy a műszaki tartalom módosítása nem veszélyeztetheti a pályázati felhívásban előírt célokat, a vállalt indikátorokat és a beruházás működése kapcsán tervezett eredményeket.</a:t>
            </a:r>
          </a:p>
          <a:p>
            <a:pPr marL="514350" indent="-514350">
              <a:buFont typeface="+mj-lt"/>
              <a:buAutoNum type="arabicPeriod"/>
            </a:pPr>
            <a:r>
              <a:rPr lang="hu-HU" u="sng" dirty="0" smtClean="0"/>
              <a:t>Építéssel járó beruházás esetén: </a:t>
            </a:r>
          </a:p>
          <a:p>
            <a:pPr marL="0" indent="0">
              <a:buNone/>
            </a:pPr>
            <a:endParaRPr lang="hu-HU" altLang="hu-HU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2000" dirty="0">
                <a:latin typeface="Tahoma" panose="020B0604030504040204" pitchFamily="34" charset="0"/>
              </a:rPr>
              <a:t> É</a:t>
            </a:r>
            <a:r>
              <a:rPr lang="hu-HU" altLang="hu-HU" sz="2000" dirty="0" smtClean="0">
                <a:latin typeface="Tahoma" panose="020B0604030504040204" pitchFamily="34" charset="0"/>
              </a:rPr>
              <a:t>pítési engedélyköteles építési beruházás során műszaki tartalom változás ami az engedélyes tervtől, vagy kiviteli tervtől eltér, feltétele az építési engedély módosítása, valamint a műszaki ellenőr nyilatkozata, hogy az építmény továbbra is megfelel a támogatási kérelemben bemutatott funkciónak</a:t>
            </a:r>
          </a:p>
          <a:p>
            <a:pPr marL="0" indent="0">
              <a:spcBef>
                <a:spcPct val="0"/>
              </a:spcBef>
              <a:buNone/>
            </a:pPr>
            <a:endParaRPr lang="hu-HU" altLang="hu-HU" sz="2000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Tahoma" panose="020B0604030504040204" pitchFamily="34" charset="0"/>
              </a:rPr>
              <a:t>Nem engedélyköteles építési beruházás esetén a benyújtott tervek, leírásoktól való eltérés tekinthető műszaki, szakmai tartalom változásának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18069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Műszaki tartalom </a:t>
            </a:r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5029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000" dirty="0" smtClean="0"/>
              <a:t>2.	</a:t>
            </a:r>
            <a:r>
              <a:rPr lang="hu-HU" sz="3000" u="sng" dirty="0" smtClean="0"/>
              <a:t>Eszközbeszerzés </a:t>
            </a:r>
            <a:r>
              <a:rPr lang="hu-HU" sz="3000" u="sng" dirty="0"/>
              <a:t>esetén: </a:t>
            </a:r>
          </a:p>
          <a:p>
            <a:pPr marL="0" indent="0">
              <a:buNone/>
            </a:pPr>
            <a:endParaRPr lang="hu-HU" altLang="hu-HU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 </a:t>
            </a:r>
            <a:r>
              <a:rPr lang="hu-HU" altLang="hu-HU" sz="2200" dirty="0" smtClean="0">
                <a:latin typeface="Tahoma" panose="020B0604030504040204" pitchFamily="34" charset="0"/>
              </a:rPr>
              <a:t>Más típusú (gyártmányú) gép, eszköz kerül beszerzésre, melynek paraméterei megegyeznek a támogatási kérelemben bemutatott, és elfogadott gép/eszköz paramétereivel, úgy az nem tekinthető a műszaki, szakmai tartalom  változásának, ebben az esetben a kifizetési kérelemhez az új típusú/gyártmányú gépre vonatkozó 3 ajánlat benyújtása szükséges</a:t>
            </a:r>
          </a:p>
          <a:p>
            <a:pPr marL="0" indent="0">
              <a:spcBef>
                <a:spcPct val="0"/>
              </a:spcBef>
              <a:buNone/>
            </a:pPr>
            <a:endParaRPr lang="hu-HU" altLang="hu-HU" sz="2200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2400" dirty="0">
                <a:latin typeface="Tahoma" panose="020B0604030504040204" pitchFamily="34" charset="0"/>
              </a:rPr>
              <a:t>Negatív irányú módosítás akkor fogadható el, amennyiben nem befolyásolják az eszköz/gép használatát, támogatási kérelemben bemutatott funkcióját (pl. traktor esetén a vezetői fülke felszereltsége</a:t>
            </a:r>
            <a:r>
              <a:rPr lang="hu-HU" altLang="hu-HU" sz="2400" dirty="0" smtClean="0">
                <a:latin typeface="Tahoma" panose="020B0604030504040204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endParaRPr lang="hu-HU" altLang="hu-HU" sz="2400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2400" dirty="0">
                <a:latin typeface="Tahoma" panose="020B0604030504040204" pitchFamily="34" charset="0"/>
              </a:rPr>
              <a:t>Eltérő, esetleg magasabb műszaki tartalmú eszközt/gépet kívánnak megvásárolni, az igényelhető támogatás összege nem haladhatja meg a támogató okiratban adott eszközre jóváhagyott összeget, kivéve ha a projekt más tevékenységénél költségmegtakarítást érnek el, úgy azt - indokolt esetben - más költségelemre/tevékenység megvalósítására átcsoportosíthatják.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sz="2400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sz="2200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>
              <a:latin typeface="Tahoma" panose="020B060403050404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4665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Műszaki tartalom </a:t>
            </a:r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000" b="1" dirty="0" smtClean="0"/>
              <a:t>Műszaki szakmai tartalom növelése:</a:t>
            </a:r>
          </a:p>
          <a:p>
            <a:pPr marL="0" indent="0">
              <a:buNone/>
            </a:pPr>
            <a:endParaRPr lang="hu-HU" sz="3000" b="1" dirty="0" smtClean="0"/>
          </a:p>
          <a:p>
            <a:r>
              <a:rPr lang="hu-HU" dirty="0" smtClean="0"/>
              <a:t>Illeszkedik a projekt eredeti céljához, azonban az esetleges költségnövekedés miatt a teljes projektre megítélt támogatás </a:t>
            </a:r>
            <a:r>
              <a:rPr lang="hu-HU" b="1" dirty="0" smtClean="0"/>
              <a:t>nem növelhető </a:t>
            </a:r>
          </a:p>
          <a:p>
            <a:endParaRPr lang="hu-HU" b="1" dirty="0"/>
          </a:p>
          <a:p>
            <a:r>
              <a:rPr lang="hu-HU" dirty="0" smtClean="0"/>
              <a:t>A </a:t>
            </a:r>
            <a:r>
              <a:rPr lang="hu-HU" b="1" dirty="0" smtClean="0"/>
              <a:t>projekten belül megtakarítás </a:t>
            </a:r>
            <a:r>
              <a:rPr lang="hu-HU" dirty="0" smtClean="0"/>
              <a:t>következik be valamely költségtétel tekintetében, a felszabaduló forrás </a:t>
            </a:r>
            <a:r>
              <a:rPr lang="hu-HU" b="1" dirty="0" smtClean="0"/>
              <a:t>felhasználható más költségtétel tekintetében</a:t>
            </a: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62819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Műszaki tartalom </a:t>
            </a:r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92624"/>
            <a:ext cx="10515600" cy="4684339"/>
          </a:xfrm>
        </p:spPr>
        <p:txBody>
          <a:bodyPr/>
          <a:lstStyle/>
          <a:p>
            <a:pPr marL="0" indent="0">
              <a:buNone/>
            </a:pPr>
            <a:r>
              <a:rPr lang="hu-HU" sz="3000" b="1" dirty="0" smtClean="0"/>
              <a:t>Helyettesítő módosítás a műszaki, szakmai tartalomban</a:t>
            </a:r>
            <a:r>
              <a:rPr lang="hu-HU" sz="3000" dirty="0" smtClean="0"/>
              <a:t> </a:t>
            </a:r>
            <a:r>
              <a:rPr lang="hu-HU" dirty="0" smtClean="0"/>
              <a:t>(funkcionálisan egyenértékű változtatása lehetséges, amennyiben a helyettesítő műszaki, szakmai tartalom </a:t>
            </a:r>
            <a:r>
              <a:rPr lang="hu-HU" b="1" dirty="0" smtClean="0"/>
              <a:t>legalább olyan paraméterekkel bír </a:t>
            </a:r>
            <a:r>
              <a:rPr lang="hu-HU" dirty="0" smtClean="0"/>
              <a:t>pl.: tartósság, funkció, élettartam, terhelhetőség, kapacitás stb.)</a:t>
            </a:r>
          </a:p>
          <a:p>
            <a:pPr marL="0" indent="0">
              <a:buNone/>
            </a:pPr>
            <a:endParaRPr lang="hu-HU" b="1" dirty="0"/>
          </a:p>
          <a:p>
            <a:r>
              <a:rPr lang="hu-HU" dirty="0" smtClean="0"/>
              <a:t>Jogszabály-változás, (szak)hatósági előírás, vagy a jogszabály- vagy szerződésszerű teljesítés érdekében pl.: tervellenőr, műszaki ellenőr előírása miatt</a:t>
            </a:r>
          </a:p>
          <a:p>
            <a:r>
              <a:rPr lang="hu-HU" dirty="0" smtClean="0"/>
              <a:t>Célja az összességében költséghatékonyabb megoldás a projekt szempontjából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0091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Műszaki tartalom </a:t>
            </a:r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200" b="1" dirty="0" smtClean="0"/>
              <a:t>Műszaki, szakmai tartalom csökkenése</a:t>
            </a:r>
          </a:p>
          <a:p>
            <a:pPr marL="0" indent="0" algn="just">
              <a:buNone/>
            </a:pPr>
            <a:r>
              <a:rPr lang="hu-HU" dirty="0" smtClean="0"/>
              <a:t>A projekt, projektelem a támogatási kérelemben benyújtott és elfogadott tartalommal funkcionálisan csak részben egyenértékű. Főszabály, csak akkor lehetséges ha a módosítás oka jogszabályváltozás, (szak)hatósági előírás, vagy előre nem látható, nem terhezhető, a kedvezményezettnek nem felróhatóan bekövetkezett esemény.</a:t>
            </a:r>
          </a:p>
          <a:p>
            <a:pPr marL="0" indent="0">
              <a:buNone/>
            </a:pPr>
            <a:r>
              <a:rPr lang="hu-HU" dirty="0" smtClean="0"/>
              <a:t>Ezen túlmenően:</a:t>
            </a:r>
          </a:p>
          <a:p>
            <a:r>
              <a:rPr lang="hu-HU" dirty="0" smtClean="0"/>
              <a:t>A csökkentés nem a projekt alapvető célját jelentő projektelem esetében kerül sor           a projekt alapvető célját jelentő projektelem kapcsán bekövetkezett költségnövekedés kompenzálható legyen</a:t>
            </a:r>
          </a:p>
          <a:p>
            <a:r>
              <a:rPr lang="hu-HU" dirty="0" smtClean="0"/>
              <a:t>A csökkentés az alapvető célok teljesülését elősegítő, ésszerűsítést célzó módosítás</a:t>
            </a:r>
          </a:p>
          <a:p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 flipV="1">
            <a:off x="2420470" y="4539728"/>
            <a:ext cx="605118" cy="153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91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 bejelentés keretében jelzett módosítás új támogató okirat kiadását igényli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hu-HU" dirty="0">
                <a:cs typeface="Arial" charset="0"/>
              </a:rPr>
              <a:t>Negatív irányú műszaki szakmai tartalom módosítása</a:t>
            </a:r>
          </a:p>
          <a:p>
            <a:pPr>
              <a:defRPr/>
            </a:pPr>
            <a:r>
              <a:rPr lang="hu-HU" dirty="0">
                <a:cs typeface="Arial" charset="0"/>
              </a:rPr>
              <a:t>    Pl. – 140 nm-es fóliaház helyett csak 100 nm-es valósul meg</a:t>
            </a:r>
          </a:p>
          <a:p>
            <a:pPr marL="801688" indent="-266700">
              <a:defRPr/>
            </a:pPr>
            <a:r>
              <a:rPr lang="hu-HU" dirty="0">
                <a:cs typeface="Arial" charset="0"/>
              </a:rPr>
              <a:t> – 8 kW-os teljesítményű napelem helyett egy 6 kW-osat szerez be</a:t>
            </a:r>
          </a:p>
          <a:p>
            <a:pPr marL="719138" indent="-184150">
              <a:defRPr/>
            </a:pPr>
            <a:r>
              <a:rPr lang="hu-HU" dirty="0">
                <a:cs typeface="Arial" charset="0"/>
              </a:rPr>
              <a:t> – 500 db kiadvány helyett 300 db-ot készít </a:t>
            </a:r>
            <a:r>
              <a:rPr lang="hu-HU" dirty="0" smtClean="0">
                <a:cs typeface="Arial" charset="0"/>
              </a:rPr>
              <a:t>el</a:t>
            </a:r>
          </a:p>
          <a:p>
            <a:pPr marL="719138" indent="-184150">
              <a:defRPr/>
            </a:pPr>
            <a:endParaRPr lang="hu-HU" dirty="0">
              <a:cs typeface="Arial" charset="0"/>
            </a:endParaRPr>
          </a:p>
          <a:p>
            <a:pPr>
              <a:defRPr/>
            </a:pPr>
            <a:r>
              <a:rPr lang="hu-HU" dirty="0" smtClean="0">
                <a:cs typeface="Arial" charset="0"/>
              </a:rPr>
              <a:t>ARÁNYOSÍTÁS </a:t>
            </a:r>
            <a:r>
              <a:rPr lang="hu-HU" dirty="0">
                <a:cs typeface="Arial" charset="0"/>
              </a:rPr>
              <a:t>SZÜKSÉGES a releváns paramétereknek megfelelően!!!</a:t>
            </a:r>
          </a:p>
          <a:p>
            <a:pPr>
              <a:defRPr/>
            </a:pPr>
            <a:endParaRPr lang="hu-HU" dirty="0">
              <a:cs typeface="Arial" charset="0"/>
            </a:endParaRPr>
          </a:p>
          <a:p>
            <a:pPr marL="266700" indent="-266700">
              <a:buFont typeface="Wingdings" pitchFamily="2" charset="2"/>
              <a:buChar char="Ø"/>
              <a:defRPr/>
            </a:pPr>
            <a:r>
              <a:rPr lang="hu-HU" dirty="0">
                <a:cs typeface="Arial" charset="0"/>
              </a:rPr>
              <a:t>Elszámolható vagy nem elszámolhatónak jelölt jóváhagyott kiadási tételeket hagy el</a:t>
            </a:r>
          </a:p>
          <a:p>
            <a:pPr marL="719138" indent="-719138">
              <a:defRPr/>
            </a:pPr>
            <a:r>
              <a:rPr lang="hu-HU" dirty="0">
                <a:cs typeface="Arial" charset="0"/>
              </a:rPr>
              <a:t>    Pl. – a felhívás rendezvények megvalósítására vonatkozott, de a </a:t>
            </a:r>
            <a:r>
              <a:rPr lang="hu-HU" dirty="0" smtClean="0">
                <a:cs typeface="Arial" charset="0"/>
              </a:rPr>
              <a:t>változás bejelentésben </a:t>
            </a:r>
            <a:r>
              <a:rPr lang="hu-HU" dirty="0">
                <a:cs typeface="Arial" charset="0"/>
              </a:rPr>
              <a:t>a            rendezvényszervezés kiadási tételt kívánja elhagyni, nem megfelelő!</a:t>
            </a:r>
          </a:p>
          <a:p>
            <a:pPr marL="266700" indent="-266700">
              <a:defRPr/>
            </a:pPr>
            <a:endParaRPr lang="hu-HU" dirty="0">
              <a:cs typeface="Arial" charset="0"/>
            </a:endParaRPr>
          </a:p>
          <a:p>
            <a:pPr marL="0" indent="0">
              <a:buNone/>
              <a:defRPr/>
            </a:pPr>
            <a:r>
              <a:rPr lang="hu-HU" dirty="0" smtClean="0">
                <a:cs typeface="Arial" charset="0"/>
              </a:rPr>
              <a:t>Vizsgálni </a:t>
            </a:r>
            <a:r>
              <a:rPr lang="hu-HU" dirty="0">
                <a:cs typeface="Arial" charset="0"/>
              </a:rPr>
              <a:t>szükséges, hogy a megmaradó projektrész az elhagyott tételek nélkül is működtethető és megfelel a felhívásban foglalt feltételeknek!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2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Költségvetésben bekövetkező változás – 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költségátcsoportosítás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A költségvetés változása projekttartalom változásának minősül, ezért bejelentés köteles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Olyan változás, amely projekten belüli költségátcsoportosítást, azaz kiadási tételekre jóváhagyott elszámolható költségek és támogatási összeg változását eredményezi, önálló változás bejelentést igényel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Kiadási tételen belüli költség változás nem minősül átcsoportosításnak, ezért a kedvezményezettnek elegendő a kifizetési kérelem igénylés során bejelenteni</a:t>
            </a:r>
          </a:p>
          <a:p>
            <a:pPr algn="just">
              <a:spcBef>
                <a:spcPct val="0"/>
              </a:spcBef>
              <a:buNone/>
            </a:pPr>
            <a:r>
              <a:rPr lang="hu-HU" altLang="hu-HU" dirty="0" smtClean="0">
                <a:latin typeface="Tahoma" panose="020B0604030504040204" pitchFamily="34" charset="0"/>
              </a:rPr>
              <a:t>    Pl.  - kőzetgyapot helyett üveggyapotot használ szigetelésként</a:t>
            </a:r>
          </a:p>
          <a:p>
            <a:pPr algn="just"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Egy kiadási tételre jóváhagyott elszámolható kiadás összegéből elért megtakarítást lehet csak átcsoportosítani másik kiadási tételre (változatlan műszaki tartalom megtartásával!!!)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Tétel elhagyásból vagy műszaki tartalom csökkenésből keletkezett forrás nem tekinthető megtakarításnak, nem lehet átcsoportosítani!!!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66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Költségátcsoportosítás jóváhagyásának alapelvei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5036695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A </a:t>
            </a:r>
            <a:r>
              <a:rPr lang="hu-HU" kern="800" dirty="0" smtClean="0">
                <a:cs typeface="Arial" charset="0"/>
              </a:rPr>
              <a:t>változás bejelentésben </a:t>
            </a:r>
            <a:r>
              <a:rPr lang="hu-HU" kern="800" dirty="0">
                <a:cs typeface="Arial" charset="0"/>
              </a:rPr>
              <a:t>be kell mutatnia, hogyan járul hozzá a projekt alapvető céljaihoz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A projektben eredetileg is vállalt tevékenységek továbbra is megvalósulnak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Mindent alá kell támasztania pl. árajánlattal, szerződéssel, számlával, műszaki ellenőr nyilatkozatával stb.</a:t>
            </a:r>
          </a:p>
          <a:p>
            <a:pPr marL="266700" indent="-266700"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A támogatási összeg nem növekedhet, a maximális egységárakat, a felhívásban szereplő belső korlátokat sem lehet túllépni</a:t>
            </a:r>
          </a:p>
          <a:p>
            <a:pPr marL="266700" indent="-266700"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Az eredetileg </a:t>
            </a:r>
            <a:r>
              <a:rPr lang="hu-HU" kern="800" dirty="0" smtClean="0">
                <a:cs typeface="Arial" charset="0"/>
              </a:rPr>
              <a:t>a támogatási kérelemben </a:t>
            </a:r>
            <a:r>
              <a:rPr lang="hu-HU" kern="800" dirty="0">
                <a:cs typeface="Arial" charset="0"/>
              </a:rPr>
              <a:t>elfogadott műszaki szakmai tartalom nem csökkenhet</a:t>
            </a:r>
          </a:p>
          <a:p>
            <a:pPr marL="266700" indent="-266700"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Új költségtípus vagy kiadási tétel felvételére nincs lehetőség</a:t>
            </a:r>
          </a:p>
          <a:p>
            <a:pPr marL="266700" indent="-266700"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</a:t>
            </a:r>
            <a:r>
              <a:rPr lang="hu-HU" kern="800" dirty="0" smtClean="0">
                <a:cs typeface="Arial" charset="0"/>
              </a:rPr>
              <a:t>Konzorciumi </a:t>
            </a:r>
            <a:r>
              <a:rPr lang="hu-HU" kern="800" dirty="0">
                <a:cs typeface="Arial" charset="0"/>
              </a:rPr>
              <a:t>tagok között is lehet átcsoportosítani</a:t>
            </a:r>
          </a:p>
          <a:p>
            <a:pPr marL="266700" indent="-266700" algn="just">
              <a:buFont typeface="Wingdings" pitchFamily="2" charset="2"/>
              <a:buChar char="Ø"/>
              <a:defRPr/>
            </a:pPr>
            <a:endParaRPr lang="hu-HU" kern="800" dirty="0">
              <a:cs typeface="Arial" charset="0"/>
            </a:endParaRPr>
          </a:p>
          <a:p>
            <a:pPr marL="266700" indent="-266700" algn="just">
              <a:buFont typeface="Wingdings" pitchFamily="2" charset="2"/>
              <a:buChar char="Ø"/>
              <a:defRPr/>
            </a:pPr>
            <a:r>
              <a:rPr lang="hu-HU" kern="800" dirty="0">
                <a:cs typeface="Arial" charset="0"/>
              </a:rPr>
              <a:t> Új </a:t>
            </a:r>
            <a:r>
              <a:rPr lang="hu-HU" kern="800" dirty="0" smtClean="0">
                <a:cs typeface="Arial" charset="0"/>
              </a:rPr>
              <a:t>támogató okirat </a:t>
            </a:r>
            <a:r>
              <a:rPr lang="hu-HU" kern="800" dirty="0">
                <a:cs typeface="Arial" charset="0"/>
              </a:rPr>
              <a:t>kiadása</a:t>
            </a:r>
          </a:p>
          <a:p>
            <a:endParaRPr lang="hu-HU" kern="800" dirty="0"/>
          </a:p>
        </p:txBody>
      </p:sp>
    </p:spTree>
    <p:extLst>
      <p:ext uri="{BB962C8B-B14F-4D97-AF65-F5344CB8AC3E}">
        <p14:creationId xmlns:p14="http://schemas.microsoft.com/office/powerpoint/2010/main" val="636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dirty="0" smtClean="0">
                <a:latin typeface="Tahoma" panose="020B0604030504040204" pitchFamily="34" charset="0"/>
              </a:rPr>
              <a:t>Kérdések </a:t>
            </a:r>
            <a:r>
              <a:rPr lang="hu-HU" altLang="hu-HU" b="1" dirty="0" smtClean="0">
                <a:latin typeface="Tahoma" panose="020B0604030504040204" pitchFamily="34" charset="0"/>
              </a:rPr>
              <a:t/>
            </a:r>
            <a:br>
              <a:rPr lang="hu-HU" altLang="hu-HU" b="1" dirty="0" smtClean="0">
                <a:latin typeface="Tahoma" panose="020B0604030504040204" pitchFamily="34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hu-HU" dirty="0">
                <a:cs typeface="Arial" charset="0"/>
              </a:rPr>
              <a:t>„</a:t>
            </a:r>
            <a:r>
              <a:rPr lang="hu-HU" i="1" dirty="0">
                <a:cs typeface="Arial" charset="0"/>
              </a:rPr>
              <a:t>Szeretnék konkrét példákat kapni arra vonatkozóan, hogy milyen mértékű lehet a költség átcsoportosítás Tevékenység azonosítókon belül, és a Tevékenység azonosítók között is?”</a:t>
            </a:r>
          </a:p>
          <a:p>
            <a:pPr marL="0" indent="0" algn="just">
              <a:buNone/>
              <a:defRPr/>
            </a:pPr>
            <a:endParaRPr lang="hu-HU" i="1" dirty="0">
              <a:solidFill>
                <a:srgbClr val="FF0000"/>
              </a:solidFill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hu-HU" i="1" dirty="0">
                <a:solidFill>
                  <a:srgbClr val="FF0000"/>
                </a:solidFill>
                <a:cs typeface="Arial" charset="0"/>
              </a:rPr>
              <a:t>Válasz</a:t>
            </a:r>
            <a:r>
              <a:rPr lang="hu-HU" i="1" dirty="0">
                <a:cs typeface="Arial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hu-HU" dirty="0">
                <a:cs typeface="Arial" charset="0"/>
              </a:rPr>
              <a:t>Csak egy kiadási tételre jóváhagyott elszámolható kiadás összegéből elért megtakarítást lehet átcsoportosítani, amennyiben a műszaki tartalma változatlan marad. A mértékre nincs korlátozás, de mindent meg kell indokolni és alátámasztó dokumentumokkal igazolni!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99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b="1" dirty="0" smtClean="0">
                <a:latin typeface="Tahoma" panose="020B0604030504040204" pitchFamily="34" charset="0"/>
              </a:rPr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just">
              <a:buFont typeface="+mj-lt"/>
              <a:buAutoNum type="arabicPeriod" startAt="2"/>
              <a:defRPr/>
            </a:pPr>
            <a:r>
              <a:rPr lang="hu-HU" i="1" dirty="0">
                <a:cs typeface="Arial" charset="0"/>
              </a:rPr>
              <a:t>„ Árajánlatos tételek esetében milyen esetekben kell új árajánlatokat bekérni a kifizetési kérelemhez? </a:t>
            </a:r>
            <a:r>
              <a:rPr lang="en-US" i="1" dirty="0">
                <a:cs typeface="Arial" charset="0"/>
              </a:rPr>
              <a:t>(</a:t>
            </a:r>
            <a:r>
              <a:rPr lang="en-US" i="1" dirty="0" err="1">
                <a:cs typeface="Arial" charset="0"/>
              </a:rPr>
              <a:t>vagy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mely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esetekben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nem</a:t>
            </a:r>
            <a:r>
              <a:rPr lang="en-US" i="1" dirty="0">
                <a:cs typeface="Arial" charset="0"/>
              </a:rPr>
              <a:t>)</a:t>
            </a:r>
            <a:r>
              <a:rPr lang="hu-HU" i="1" dirty="0" smtClean="0">
                <a:cs typeface="Arial" charset="0"/>
              </a:rPr>
              <a:t>”</a:t>
            </a:r>
            <a:endParaRPr lang="hu-HU" i="1" dirty="0">
              <a:solidFill>
                <a:srgbClr val="FF0000"/>
              </a:solidFill>
              <a:cs typeface="Arial" charset="0"/>
            </a:endParaRPr>
          </a:p>
          <a:p>
            <a:pPr marL="342900" indent="-342900" algn="just">
              <a:defRPr/>
            </a:pPr>
            <a:endParaRPr lang="hu-HU" i="1" dirty="0">
              <a:solidFill>
                <a:srgbClr val="FF0000"/>
              </a:solidFill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hu-HU" i="1" dirty="0" smtClean="0">
                <a:solidFill>
                  <a:srgbClr val="FF0000"/>
                </a:solidFill>
                <a:cs typeface="Arial" charset="0"/>
              </a:rPr>
              <a:t>Válasz</a:t>
            </a:r>
            <a:r>
              <a:rPr lang="hu-HU" i="1" dirty="0" smtClean="0">
                <a:cs typeface="Arial" charset="0"/>
              </a:rPr>
              <a:t>:</a:t>
            </a:r>
          </a:p>
          <a:p>
            <a:pPr marL="3175" indent="0" algn="just">
              <a:buNone/>
              <a:defRPr/>
            </a:pPr>
            <a:r>
              <a:rPr lang="hu-HU" dirty="0" smtClean="0">
                <a:cs typeface="Arial" charset="0"/>
              </a:rPr>
              <a:t>Amennyiben </a:t>
            </a:r>
            <a:r>
              <a:rPr lang="hu-HU" dirty="0">
                <a:cs typeface="Arial" charset="0"/>
              </a:rPr>
              <a:t>változás áll be a projektben, a piaci ár vizsgálat miatt mindent szükséges igazoló dokumentumokkal alátámasztani.</a:t>
            </a:r>
          </a:p>
          <a:p>
            <a:pPr marL="3175" indent="17463" algn="just">
              <a:defRPr/>
            </a:pPr>
            <a:endParaRPr lang="hu-HU" dirty="0">
              <a:cs typeface="Arial" charset="0"/>
            </a:endParaRPr>
          </a:p>
          <a:p>
            <a:pPr marL="3175" indent="0" algn="just">
              <a:buNone/>
              <a:defRPr/>
            </a:pPr>
            <a:r>
              <a:rPr lang="hu-HU" dirty="0">
                <a:cs typeface="Arial" charset="0"/>
              </a:rPr>
              <a:t>Amennyiben ugyanazt az eszközt szerzi be más árajánlatadótól, akkor elegendő 1 árajánlatot benyújtania (nyertes ajánlatadóét).</a:t>
            </a:r>
          </a:p>
          <a:p>
            <a:pPr marL="3175" indent="17463" algn="just">
              <a:defRPr/>
            </a:pPr>
            <a:endParaRPr lang="hu-HU" dirty="0">
              <a:cs typeface="Arial" charset="0"/>
            </a:endParaRPr>
          </a:p>
          <a:p>
            <a:pPr marL="3175" indent="0" algn="just">
              <a:buNone/>
              <a:defRPr/>
            </a:pPr>
            <a:r>
              <a:rPr lang="hu-HU" dirty="0">
                <a:cs typeface="Arial" charset="0"/>
              </a:rPr>
              <a:t>Amennyiben más eszközt szerez be ugyanattól az ajánlatadótól vagy más ajánlatadótól, de ugyanolyan vagy jobb műszaki tartalommal, akkor 3 új árajánlat benyújtása szükséges.</a:t>
            </a:r>
            <a:endParaRPr lang="hu-HU" i="1" dirty="0">
              <a:cs typeface="Arial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82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Mikor szükséges változás bejelentés?</a:t>
            </a: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29192"/>
            <a:ext cx="10515600" cy="5351489"/>
          </a:xfrm>
        </p:spPr>
        <p:txBody>
          <a:bodyPr>
            <a:normAutofit fontScale="85000" lnSpcReduction="20000"/>
          </a:bodyPr>
          <a:lstStyle/>
          <a:p>
            <a:pPr marL="534988" algn="just">
              <a:buFont typeface="Wingdings" pitchFamily="2" charset="2"/>
              <a:buChar char="Ø"/>
              <a:defRPr/>
            </a:pPr>
            <a:r>
              <a:rPr lang="hu-HU" b="1" dirty="0">
                <a:cs typeface="Arial" charset="0"/>
              </a:rPr>
              <a:t> 	</a:t>
            </a: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ügyfél adataiban változás következik be, </a:t>
            </a:r>
          </a:p>
          <a:p>
            <a:pPr marL="534988" algn="just">
              <a:buFont typeface="Wingdings" pitchFamily="2" charset="2"/>
              <a:buChar char="Ø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a projekt műszaki - szakmai tartalma változik,</a:t>
            </a:r>
          </a:p>
          <a:p>
            <a:pPr marL="1160463" algn="just">
              <a:buFont typeface="Courier New" pitchFamily="49" charset="0"/>
              <a:buChar char="o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negatív irányú;</a:t>
            </a:r>
          </a:p>
          <a:p>
            <a:pPr marL="1160463" algn="just">
              <a:buFont typeface="Courier New" pitchFamily="49" charset="0"/>
              <a:buChar char="o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egyenértékű vagy jobb </a:t>
            </a:r>
          </a:p>
          <a:p>
            <a:pPr marL="534988" algn="just">
              <a:buFont typeface="Wingdings" pitchFamily="2" charset="2"/>
              <a:buChar char="Ø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Határidők módosítása</a:t>
            </a:r>
          </a:p>
          <a:p>
            <a:pPr marL="1160463" algn="just">
              <a:buFont typeface="Courier New" pitchFamily="49" charset="0"/>
              <a:buChar char="o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mérföldkő ütemezés</a:t>
            </a:r>
          </a:p>
          <a:p>
            <a:pPr marL="1160463" algn="just">
              <a:buFont typeface="Courier New" pitchFamily="49" charset="0"/>
              <a:buChar char="o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mérföldkő ütemezés és tartalom </a:t>
            </a:r>
            <a:r>
              <a:rPr lang="hu-HU" sz="3300" b="1" kern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</a:t>
            </a:r>
            <a:endParaRPr lang="hu-HU" sz="3300" b="1" kern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 algn="just">
              <a:buFont typeface="Wingdings" pitchFamily="2" charset="2"/>
              <a:buChar char="Ø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költségvetést érintő módosulás, </a:t>
            </a:r>
          </a:p>
          <a:p>
            <a:pPr marL="534988" algn="just">
              <a:buFont typeface="Wingdings" pitchFamily="2" charset="2"/>
              <a:buChar char="Ø"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vagy a támogatás egyéb feltételei változnak.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hu-HU" sz="3300" b="1" kern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hu-HU" sz="3300" b="1" kern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kedvezményezett a tudomására jutástól számított nyolc napon belül köteles azt bejelenteni!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72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b="1" dirty="0" smtClean="0">
                <a:latin typeface="Tahoma" panose="020B0604030504040204" pitchFamily="34" charset="0"/>
              </a:rPr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 startAt="3"/>
              <a:defRPr/>
            </a:pPr>
            <a:r>
              <a:rPr lang="hu-HU" i="1" dirty="0">
                <a:cs typeface="Arial" charset="0"/>
              </a:rPr>
              <a:t>„</a:t>
            </a:r>
            <a:r>
              <a:rPr lang="en-US" i="1" dirty="0">
                <a:cs typeface="Arial" charset="0"/>
              </a:rPr>
              <a:t>Ha </a:t>
            </a:r>
            <a:r>
              <a:rPr lang="en-US" i="1" dirty="0" err="1">
                <a:cs typeface="Arial" charset="0"/>
              </a:rPr>
              <a:t>két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mérföldkő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helyett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egyben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megvalósítja</a:t>
            </a:r>
            <a:r>
              <a:rPr lang="en-US" i="1" dirty="0">
                <a:cs typeface="Arial" charset="0"/>
              </a:rPr>
              <a:t> a </a:t>
            </a:r>
            <a:r>
              <a:rPr lang="en-US" i="1" dirty="0" err="1">
                <a:cs typeface="Arial" charset="0"/>
              </a:rPr>
              <a:t>projektjét</a:t>
            </a:r>
            <a:r>
              <a:rPr lang="en-US" i="1" dirty="0">
                <a:cs typeface="Arial" charset="0"/>
              </a:rPr>
              <a:t>, </a:t>
            </a:r>
            <a:r>
              <a:rPr lang="en-US" i="1" dirty="0" err="1">
                <a:cs typeface="Arial" charset="0"/>
              </a:rPr>
              <a:t>akkor</a:t>
            </a:r>
            <a:r>
              <a:rPr lang="en-US" i="1" dirty="0">
                <a:cs typeface="Arial" charset="0"/>
              </a:rPr>
              <a:t> </a:t>
            </a:r>
            <a:r>
              <a:rPr lang="en-US" i="1" dirty="0" err="1">
                <a:cs typeface="Arial" charset="0"/>
              </a:rPr>
              <a:t>az</a:t>
            </a:r>
            <a:r>
              <a:rPr lang="en-US" i="1" dirty="0">
                <a:cs typeface="Arial" charset="0"/>
              </a:rPr>
              <a:t> is </a:t>
            </a:r>
            <a:r>
              <a:rPr lang="en-US" i="1" dirty="0" err="1">
                <a:cs typeface="Arial" charset="0"/>
              </a:rPr>
              <a:t>változás-bejelentés</a:t>
            </a:r>
            <a:r>
              <a:rPr lang="en-US" i="1" dirty="0">
                <a:cs typeface="Arial" charset="0"/>
              </a:rPr>
              <a:t>?</a:t>
            </a:r>
            <a:r>
              <a:rPr lang="hu-HU" i="1" dirty="0" smtClean="0">
                <a:cs typeface="Arial" charset="0"/>
              </a:rPr>
              <a:t>”</a:t>
            </a:r>
            <a:endParaRPr lang="hu-HU" i="1" dirty="0">
              <a:solidFill>
                <a:srgbClr val="FF0000"/>
              </a:solidFill>
              <a:cs typeface="Arial" charset="0"/>
            </a:endParaRPr>
          </a:p>
          <a:p>
            <a:pPr marL="342900" indent="-342900" algn="just">
              <a:defRPr/>
            </a:pPr>
            <a:endParaRPr lang="hu-HU" i="1" dirty="0">
              <a:solidFill>
                <a:srgbClr val="FF0000"/>
              </a:solidFill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hu-HU" i="1" dirty="0">
                <a:solidFill>
                  <a:srgbClr val="FF0000"/>
                </a:solidFill>
                <a:cs typeface="Arial" charset="0"/>
              </a:rPr>
              <a:t>Válasz</a:t>
            </a:r>
            <a:r>
              <a:rPr lang="hu-HU" i="1" dirty="0">
                <a:cs typeface="Arial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hu-HU" dirty="0">
                <a:cs typeface="Arial" charset="0"/>
              </a:rPr>
              <a:t>Önálló </a:t>
            </a:r>
            <a:r>
              <a:rPr lang="hu-HU" dirty="0" smtClean="0">
                <a:cs typeface="Arial" charset="0"/>
              </a:rPr>
              <a:t>változás bejelentést </a:t>
            </a:r>
            <a:r>
              <a:rPr lang="hu-HU" dirty="0">
                <a:cs typeface="Arial" charset="0"/>
              </a:rPr>
              <a:t>igényel.</a:t>
            </a:r>
          </a:p>
          <a:p>
            <a:pPr algn="just">
              <a:defRPr/>
            </a:pPr>
            <a:endParaRPr lang="hu-HU" dirty="0"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hu-HU" dirty="0">
                <a:cs typeface="Arial" charset="0"/>
              </a:rPr>
              <a:t>Egyszeri elszámolásra való áttérésre legkésőbb a </a:t>
            </a:r>
            <a:r>
              <a:rPr lang="hu-HU" dirty="0" smtClean="0">
                <a:cs typeface="Arial" charset="0"/>
              </a:rPr>
              <a:t>támogató okirat </a:t>
            </a:r>
            <a:r>
              <a:rPr lang="hu-HU" dirty="0">
                <a:cs typeface="Arial" charset="0"/>
              </a:rPr>
              <a:t>kézhezvételét követő 12 hónapon belül van lehetőség, amennyiben nem volt kifizetése és előleg igénylése.</a:t>
            </a:r>
          </a:p>
          <a:p>
            <a:pPr algn="just">
              <a:defRPr/>
            </a:pPr>
            <a:endParaRPr lang="hu-HU" dirty="0"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hu-HU" dirty="0">
                <a:cs typeface="Arial" charset="0"/>
              </a:rPr>
              <a:t>Az eljárásrendi határidők betartására ügyelni kell!!!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76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altLang="hu-H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altLang="hu-H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megtisztelő figyelmüket!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28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 elbírálásának főbb szempontjai</a:t>
            </a: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44706"/>
            <a:ext cx="10515600" cy="4975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hu-HU" kern="2000" dirty="0">
                <a:cs typeface="Arial" charset="0"/>
              </a:rPr>
              <a:t>272/2014. Korm. rendelet 87. §</a:t>
            </a:r>
            <a:r>
              <a:rPr lang="hu-HU" kern="2000" dirty="0" err="1">
                <a:cs typeface="Arial" charset="0"/>
              </a:rPr>
              <a:t>-ában</a:t>
            </a:r>
            <a:r>
              <a:rPr lang="hu-HU" kern="2000" dirty="0">
                <a:cs typeface="Arial" charset="0"/>
              </a:rPr>
              <a:t> meghatározott alapelvek figyelembevételével kell </a:t>
            </a:r>
            <a:r>
              <a:rPr lang="hu-HU" kern="2000" dirty="0" smtClean="0">
                <a:cs typeface="Arial" charset="0"/>
              </a:rPr>
              <a:t>végezni:</a:t>
            </a:r>
          </a:p>
          <a:p>
            <a:pPr marL="0" indent="0">
              <a:buNone/>
              <a:defRPr/>
            </a:pPr>
            <a:endParaRPr lang="hu-HU" kern="2000" dirty="0"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 Projekt alapvető céljának megtartása (szálláshely </a:t>
            </a:r>
            <a:r>
              <a:rPr lang="hu-HU" kern="2000" dirty="0" smtClean="0">
                <a:cs typeface="Arial" charset="0"/>
              </a:rPr>
              <a:t>felújítás         szálláshely </a:t>
            </a:r>
            <a:r>
              <a:rPr lang="hu-HU" kern="2000" dirty="0">
                <a:cs typeface="Arial" charset="0"/>
              </a:rPr>
              <a:t>felújítás)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 </a:t>
            </a:r>
            <a:r>
              <a:rPr lang="hu-HU" kern="2000" dirty="0" smtClean="0">
                <a:cs typeface="Arial" charset="0"/>
              </a:rPr>
              <a:t> Módosítással </a:t>
            </a:r>
            <a:r>
              <a:rPr lang="hu-HU" kern="2000" dirty="0">
                <a:cs typeface="Arial" charset="0"/>
              </a:rPr>
              <a:t>a támogatott tevékenység eredetileg is támogatható lett </a:t>
            </a:r>
            <a:r>
              <a:rPr lang="hu-HU" kern="2000" dirty="0" smtClean="0">
                <a:cs typeface="Arial" charset="0"/>
              </a:rPr>
              <a:t>volna</a:t>
            </a:r>
            <a:endParaRPr lang="hu-HU" kern="2000" dirty="0"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  Nem irányulhat a </a:t>
            </a:r>
            <a:r>
              <a:rPr lang="hu-HU" kern="2000" dirty="0" err="1">
                <a:cs typeface="Arial" charset="0"/>
              </a:rPr>
              <a:t>TO-ban</a:t>
            </a:r>
            <a:r>
              <a:rPr lang="hu-HU" kern="2000" dirty="0">
                <a:cs typeface="Arial" charset="0"/>
              </a:rPr>
              <a:t> meghatározott támogatási összeg </a:t>
            </a:r>
            <a:r>
              <a:rPr lang="hu-HU" kern="2000" dirty="0" smtClean="0">
                <a:cs typeface="Arial" charset="0"/>
              </a:rPr>
              <a:t>növelésére</a:t>
            </a:r>
            <a:endParaRPr lang="hu-HU" kern="2000" dirty="0"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  Módosítást követően is teljesülnie kell a jogosultsági </a:t>
            </a:r>
            <a:r>
              <a:rPr lang="hu-HU" kern="2000" dirty="0" smtClean="0">
                <a:cs typeface="Arial" charset="0"/>
              </a:rPr>
              <a:t>feltételeknek</a:t>
            </a:r>
            <a:endParaRPr lang="hu-HU" kern="2000" dirty="0">
              <a:cs typeface="Arial" charset="0"/>
            </a:endParaRPr>
          </a:p>
          <a:p>
            <a:pPr marL="360363" indent="-360363"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Módosítást követően is el kell érnie a támogatásban részesülést jelentő legalacsonyabb </a:t>
            </a:r>
            <a:r>
              <a:rPr lang="hu-HU" kern="2000" dirty="0" smtClean="0">
                <a:cs typeface="Arial" charset="0"/>
              </a:rPr>
              <a:t>pontszámot</a:t>
            </a:r>
            <a:endParaRPr lang="hu-HU" kern="2000" dirty="0"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  Csak megtakarítással lehetséges </a:t>
            </a:r>
            <a:r>
              <a:rPr lang="hu-HU" kern="2000" dirty="0" smtClean="0">
                <a:cs typeface="Arial" charset="0"/>
              </a:rPr>
              <a:t>költségátcsoportosítás</a:t>
            </a:r>
            <a:endParaRPr lang="hu-HU" kern="2000" dirty="0">
              <a:cs typeface="Arial" charset="0"/>
            </a:endParaRPr>
          </a:p>
          <a:p>
            <a:pPr marL="266700" indent="-266700">
              <a:buFont typeface="Wingdings" pitchFamily="2" charset="2"/>
              <a:buChar char="Ø"/>
              <a:defRPr/>
            </a:pPr>
            <a:r>
              <a:rPr lang="hu-HU" kern="2000" dirty="0">
                <a:cs typeface="Arial" charset="0"/>
              </a:rPr>
              <a:t>Minden módosítást alá kell támasztani (3 új árajánlat; megbízási szerződés; műszaki ellenőr nyilatkozat; stb</a:t>
            </a:r>
            <a:r>
              <a:rPr lang="hu-HU" kern="2000" dirty="0" smtClean="0">
                <a:cs typeface="Arial" charset="0"/>
              </a:rPr>
              <a:t>.)</a:t>
            </a:r>
          </a:p>
          <a:p>
            <a:pPr marL="0" indent="0">
              <a:buNone/>
              <a:defRPr/>
            </a:pPr>
            <a:endParaRPr lang="hu-HU" kern="2000" dirty="0" smtClean="0">
              <a:cs typeface="Arial" charset="0"/>
            </a:endParaRPr>
          </a:p>
          <a:p>
            <a:pPr marL="0" indent="0">
              <a:buNone/>
              <a:defRPr/>
            </a:pPr>
            <a:r>
              <a:rPr lang="hu-HU" b="1" kern="2000" dirty="0" smtClean="0">
                <a:cs typeface="Arial" charset="0"/>
              </a:rPr>
              <a:t>A változás bejelentés jóváhagyása előtt a módosítással érintett projektelem megvalósítása csak saját felelősségre kezdhető meg.</a:t>
            </a:r>
            <a:endParaRPr lang="hu-HU" b="1" kern="2000" dirty="0">
              <a:cs typeface="Arial" charset="0"/>
            </a:endParaRPr>
          </a:p>
          <a:p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7826188" y="2401646"/>
            <a:ext cx="40341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471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Típusai és benyújtása</a:t>
            </a: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None/>
            </a:pPr>
            <a:r>
              <a:rPr lang="hu-HU" alt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 bejelentés</a:t>
            </a:r>
            <a:r>
              <a:rPr lang="hu-HU" alt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ct val="0"/>
              </a:spcBef>
              <a:buNone/>
            </a:pP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önálló változás bejelentés </a:t>
            </a: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erre szolgáló elektronikus felületen, </a:t>
            </a:r>
          </a:p>
          <a:p>
            <a:pPr marL="0" indent="0" algn="just">
              <a:spcBef>
                <a:spcPct val="0"/>
              </a:spcBef>
              <a:buNone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meghatározott esetekben (a műszaki, szakmai tartalom változatlansága esetén a módosított ÉNGY/árajánlatos tétel, szállító, kivitelező változása): </a:t>
            </a: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kifizetési igénylés keretében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75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Kifizetési igénylés keretében jelezhető változások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19518"/>
            <a:ext cx="10515600" cy="5150223"/>
          </a:xfrm>
        </p:spPr>
        <p:txBody>
          <a:bodyPr>
            <a:normAutofit fontScale="92500" lnSpcReduction="20000"/>
          </a:bodyPr>
          <a:lstStyle/>
          <a:p>
            <a:pPr marL="174625" indent="0" algn="just">
              <a:spcBef>
                <a:spcPts val="600"/>
              </a:spcBef>
              <a:buNone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módosított tétel szakmai, műszaki szempontból azonos az eredetileg jóváhagyottal, vagy annál kedvezőbb, akkor hivatalból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indított változás bejelentésre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kerül sor, ezt a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kormányhivatal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érintett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kifizetési kérelem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keretében kezeli</a:t>
            </a:r>
          </a:p>
          <a:p>
            <a:pPr marL="363600" indent="-284400" algn="just">
              <a:spcBef>
                <a:spcPts val="600"/>
              </a:spcBef>
              <a:defRPr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600" indent="-2844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módosított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ÉNGY-s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tételek,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600" indent="-2844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módosított, árajánlatokkal alátámasztott építési árajánlatos tételek, </a:t>
            </a:r>
          </a:p>
          <a:p>
            <a:pPr marL="363600" indent="-2844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módosított árajánlatos tétel, amennyiben az új árajánlatos tétel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ugyanazt a célt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szolgálja, mint az eredetileg jóváhagyott, és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műszakilag is ugyanolyan vagy jobb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(árajánlatokkal alátámasztva) </a:t>
            </a:r>
          </a:p>
          <a:p>
            <a:pPr marL="363600" indent="-2844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eredetileg jóváhagyott szállító, kivitelező változása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ugyancsak árajánlattal alátámasztva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600" indent="-284400" algn="just">
              <a:spcBef>
                <a:spcPts val="600"/>
              </a:spcBef>
              <a:defRPr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További részletes tájékoztatás a Kincstár honlapján (Hírek menüpontban) , valamint a Széchenyi2020 honlapon a Vidékfejlesztési Programhoz (VP) kapcsolódó közlemények között)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28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Önálló VB-t igénylő változások</a:t>
            </a:r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69035"/>
            <a:ext cx="10515600" cy="5216577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Jogutódlás, kötelezettség átadása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szinten meghatározott indikátorok tervezett értékének változása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Életvitelszerű tartózkodási hely, illetve székhely címének változása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Megvalósítási hely változása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műszaki, szakmai tartalmának módosítása a kifizetési igénylésben bejelenthető esetek kivételével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fizikai befejezési határidő hosszabbításra irányuló kérelem esetén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rendezvények, képzések időpontjának és helyszínének változása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Mérföldkövek ütemezésének módosítása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Költség átcsoportosítás bejelentése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32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Eljárásrendi határidők</a:t>
            </a:r>
            <a:b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04144"/>
            <a:ext cx="10515600" cy="4872819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  <a:tabLst>
                <a:tab pos="266700" algn="l"/>
              </a:tabLst>
              <a:defRPr/>
            </a:pPr>
            <a:r>
              <a:rPr lang="hu-HU" dirty="0">
                <a:cs typeface="Arial" charset="0"/>
              </a:rPr>
              <a:t>TO kézhezvétele után 12 hónapon belül a megítélt támogatási összeg 10%-val el kell </a:t>
            </a:r>
            <a:r>
              <a:rPr lang="hu-HU" dirty="0" smtClean="0">
                <a:cs typeface="Arial" charset="0"/>
              </a:rPr>
              <a:t>számolni, amennyiben </a:t>
            </a:r>
            <a:r>
              <a:rPr lang="hu-HU" b="1" dirty="0" smtClean="0">
                <a:cs typeface="Arial" charset="0"/>
              </a:rPr>
              <a:t>nem egyszeri </a:t>
            </a:r>
            <a:r>
              <a:rPr lang="hu-HU" dirty="0" smtClean="0">
                <a:cs typeface="Arial" charset="0"/>
              </a:rPr>
              <a:t>elszámolást választott a kedvezményezett.</a:t>
            </a:r>
            <a:endParaRPr lang="hu-HU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hu-HU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hu-HU" dirty="0">
                <a:cs typeface="Arial" charset="0"/>
              </a:rPr>
              <a:t> Előleg </a:t>
            </a:r>
            <a:r>
              <a:rPr lang="hu-HU" dirty="0" smtClean="0">
                <a:cs typeface="Arial" charset="0"/>
              </a:rPr>
              <a:t>kifizetési kérelem </a:t>
            </a:r>
            <a:r>
              <a:rPr lang="hu-HU" dirty="0">
                <a:cs typeface="Arial" charset="0"/>
              </a:rPr>
              <a:t>kifizetésétől számított 12 hónapon belül </a:t>
            </a:r>
            <a:r>
              <a:rPr lang="hu-HU" dirty="0" smtClean="0">
                <a:cs typeface="Arial" charset="0"/>
              </a:rPr>
              <a:t>kifizetési kérelem </a:t>
            </a:r>
            <a:r>
              <a:rPr lang="hu-HU" dirty="0">
                <a:cs typeface="Arial" charset="0"/>
              </a:rPr>
              <a:t>benyújtása </a:t>
            </a:r>
          </a:p>
          <a:p>
            <a:pPr marL="719138" indent="-184150" algn="just">
              <a:buFont typeface="Courier New" pitchFamily="49" charset="0"/>
              <a:buChar char="o"/>
              <a:defRPr/>
            </a:pPr>
            <a:r>
              <a:rPr lang="hu-HU" dirty="0">
                <a:cs typeface="Arial" charset="0"/>
              </a:rPr>
              <a:t>kincstári fizetési számlával rendelkezőknek a megítélt támogatás 10%-át meghaladó időközi kifizetési igénylés benyújtása szükséges</a:t>
            </a:r>
          </a:p>
          <a:p>
            <a:pPr marL="719138" indent="-184150" algn="just">
              <a:buFont typeface="Courier New" pitchFamily="49" charset="0"/>
              <a:buChar char="o"/>
              <a:defRPr/>
            </a:pPr>
            <a:r>
              <a:rPr lang="hu-HU" dirty="0">
                <a:cs typeface="Arial" charset="0"/>
              </a:rPr>
              <a:t>kincstári fizetési számlával nem rendelkező kedvezményezetteknek a támogatási előleg legalább 60%-ával megegyező mértékű igénylés benyújtása kötelező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hu-HU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hu-HU" dirty="0">
                <a:cs typeface="Arial" charset="0"/>
              </a:rPr>
              <a:t> Záró </a:t>
            </a:r>
            <a:r>
              <a:rPr lang="hu-HU" dirty="0" smtClean="0">
                <a:cs typeface="Arial" charset="0"/>
              </a:rPr>
              <a:t>kifizetési kérelem </a:t>
            </a:r>
            <a:r>
              <a:rPr lang="hu-HU" dirty="0">
                <a:cs typeface="Arial" charset="0"/>
              </a:rPr>
              <a:t>benyújtás </a:t>
            </a:r>
            <a:r>
              <a:rPr lang="hu-HU" dirty="0" smtClean="0">
                <a:cs typeface="Arial" charset="0"/>
              </a:rPr>
              <a:t>határidejét a támogató okirat tartalmazza (</a:t>
            </a:r>
            <a:r>
              <a:rPr lang="hu-HU" dirty="0" smtClean="0"/>
              <a:t>A </a:t>
            </a:r>
            <a:r>
              <a:rPr lang="hu-HU" dirty="0"/>
              <a:t>támogatást igénylő projekttel kapcsolatos pénzügyi elszámolása (záró kifizetési igénylés) benyújtásának végső határideje az utolsó mérföldkő elérését követő 30. nap</a:t>
            </a:r>
            <a:r>
              <a:rPr lang="hu-HU" dirty="0" smtClean="0"/>
              <a:t>.)</a:t>
            </a:r>
            <a:endParaRPr lang="hu-HU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hu-HU" dirty="0">
                <a:cs typeface="Arial" charset="0"/>
              </a:rPr>
              <a:t> Projekt végső megvalósítás </a:t>
            </a:r>
            <a:r>
              <a:rPr lang="hu-HU" dirty="0" smtClean="0">
                <a:cs typeface="Arial" charset="0"/>
              </a:rPr>
              <a:t>határidejét a felhívás tartalmazza. (</a:t>
            </a:r>
            <a:r>
              <a:rPr lang="hu-HU" dirty="0" smtClean="0"/>
              <a:t>A </a:t>
            </a:r>
            <a:r>
              <a:rPr lang="hu-HU" dirty="0"/>
              <a:t>projekt fizikai befejezésére a projekt megkezdését, vagy amennyiben a projekt a Támogatói Okirat hatályba lépéséig nem kezdődött meg, a Támogatói Okirat hatályba lépését követően legfeljebb </a:t>
            </a:r>
            <a:r>
              <a:rPr lang="hu-HU" dirty="0" smtClean="0"/>
              <a:t>12 illetve 24 </a:t>
            </a:r>
            <a:r>
              <a:rPr lang="hu-HU" dirty="0"/>
              <a:t>hónap áll rendelkezésre</a:t>
            </a:r>
            <a:r>
              <a:rPr lang="hu-HU" dirty="0" smtClean="0"/>
              <a:t>.)</a:t>
            </a:r>
            <a:endParaRPr lang="hu-HU" dirty="0" smtClean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hu-HU" dirty="0" smtClean="0">
                <a:cs typeface="Arial" charset="0"/>
              </a:rPr>
              <a:t>A </a:t>
            </a:r>
            <a:r>
              <a:rPr lang="hu-HU" dirty="0">
                <a:cs typeface="Arial" charset="0"/>
              </a:rPr>
              <a:t>projekt befejezésére és az utolsó </a:t>
            </a:r>
            <a:r>
              <a:rPr lang="hu-HU" dirty="0" smtClean="0">
                <a:cs typeface="Arial" charset="0"/>
              </a:rPr>
              <a:t>kifizetési kérelem </a:t>
            </a:r>
            <a:r>
              <a:rPr lang="hu-HU" dirty="0">
                <a:cs typeface="Arial" charset="0"/>
              </a:rPr>
              <a:t>benyújtására a </a:t>
            </a:r>
            <a:r>
              <a:rPr lang="hu-HU" dirty="0" smtClean="0">
                <a:cs typeface="Arial" charset="0"/>
              </a:rPr>
              <a:t>támogató okirat </a:t>
            </a:r>
            <a:r>
              <a:rPr lang="hu-HU" dirty="0">
                <a:cs typeface="Arial" charset="0"/>
              </a:rPr>
              <a:t>kézhezvételétől számított végső határidő, mely </a:t>
            </a:r>
            <a:r>
              <a:rPr lang="hu-HU" dirty="0" smtClean="0">
                <a:cs typeface="Arial" charset="0"/>
              </a:rPr>
              <a:t>LEADER </a:t>
            </a:r>
            <a:r>
              <a:rPr lang="hu-HU" dirty="0">
                <a:cs typeface="Arial" charset="0"/>
              </a:rPr>
              <a:t>felhívásonként más-más </a:t>
            </a:r>
            <a:r>
              <a:rPr lang="hu-HU" dirty="0" smtClean="0">
                <a:cs typeface="Arial" charset="0"/>
              </a:rPr>
              <a:t>12-24 </a:t>
            </a:r>
            <a:r>
              <a:rPr lang="hu-HU" dirty="0">
                <a:cs typeface="Arial" charset="0"/>
              </a:rPr>
              <a:t>hónap</a:t>
            </a:r>
            <a:r>
              <a:rPr lang="hu-HU" dirty="0" smtClean="0">
                <a:cs typeface="Arial" charset="0"/>
              </a:rPr>
              <a:t>. (Nonprofit szervezet fejlesztése felhívásunk esetében 12 hónap, a többi felhívás esetében 24 hónap)</a:t>
            </a:r>
            <a:endParaRPr lang="hu-HU" dirty="0">
              <a:cs typeface="Arial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hu-HU" dirty="0">
              <a:cs typeface="Arial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27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altLang="hu-HU" sz="4000" b="1" kern="0" dirty="0" smtClean="0">
                <a:latin typeface="Times New Roman" pitchFamily="18" charset="0"/>
                <a:cs typeface="Times New Roman" pitchFamily="18" charset="0"/>
              </a:rPr>
              <a:t>Kimentés</a:t>
            </a:r>
            <a:r>
              <a:rPr lang="hu-HU" altLang="hu-HU" b="1" kern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b="1" kern="0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49115"/>
            <a:ext cx="10515600" cy="4827848"/>
          </a:xfrm>
        </p:spPr>
        <p:txBody>
          <a:bodyPr>
            <a:normAutofit fontScale="92500"/>
          </a:bodyPr>
          <a:lstStyle/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 beruházás megkezdettségének alátámasztására a támogatói okirat hatályba lépésétől számított 12 hónapon belül a kedvezményezettnek kezdeményeznie kell a támogatás igénybevételét, a megítélt támogatás legalább 10%-ának felhasználását igazoló kifizetési kérelem benyújtásával.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A késedelem kizárólag alapos, a kedvezményezettnek nem felróható indokkal, írásban menthető ki.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Technikailag a késedelem okának elismerése iránti kérelem (kimentés) kezelése is a változás bejelentésre szolgáló felületen történik.</a:t>
            </a: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Irányító Hatóság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egyedileg hoz döntést</a:t>
            </a: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363600" indent="-2844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Egyszeri elszámolókra nem vonatkozik!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85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alt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Mérföldkő ütemezésre vonatkozó szabályok</a:t>
            </a:r>
            <a: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90948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hu-HU" altLang="hu-HU" dirty="0" smtClean="0">
                <a:latin typeface="Tahoma" panose="020B0604030504040204" pitchFamily="34" charset="0"/>
              </a:rPr>
              <a:t>Mérföldkő elérésre		Időközi kifizetési kérelem benyújtása</a:t>
            </a:r>
          </a:p>
          <a:p>
            <a:pPr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u-HU" altLang="hu-HU" dirty="0" smtClean="0">
                <a:latin typeface="Tahoma" panose="020B0604030504040204" pitchFamily="34" charset="0"/>
              </a:rPr>
              <a:t>Utolsó Mérföldkő elérése után 		   Záró kifizetési kérelem benyújtása</a:t>
            </a:r>
          </a:p>
          <a:p>
            <a:pPr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hu-HU" altLang="hu-HU" dirty="0" smtClean="0">
                <a:latin typeface="Tahoma" panose="020B0604030504040204" pitchFamily="34" charset="0"/>
              </a:rPr>
              <a:t>Amennyiben a soron következő mérföldkő határidejét, vagy tartalmát nem tudja teljesíteni, a kedvezményezett számára addig nem teljesíthető kifizetés, ameddig a mérföldkő tartalma nem teljesül, vagy ameddig nem módosítja a projekt ütemezését.</a:t>
            </a:r>
          </a:p>
          <a:p>
            <a:pPr algn="just"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u-HU" altLang="hu-HU" dirty="0" smtClean="0">
                <a:latin typeface="Tahoma" panose="020B0604030504040204" pitchFamily="34" charset="0"/>
              </a:rPr>
              <a:t>Mérföldkő módosítás esetek:</a:t>
            </a:r>
          </a:p>
          <a:p>
            <a:pPr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 Egyszeri elszámolásról többszöri elszámolásra áttérés</a:t>
            </a:r>
          </a:p>
          <a:p>
            <a:pPr>
              <a:spcBef>
                <a:spcPct val="0"/>
              </a:spcBef>
              <a:buNone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 Többszöri elszámolásról egyszeri elszámolásra áttérés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dirty="0" smtClean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dirty="0" smtClean="0">
                <a:latin typeface="Tahoma" panose="020B0604030504040204" pitchFamily="34" charset="0"/>
              </a:rPr>
              <a:t>Tervezett mérföldkövek darabszámának növelése vagy csökkentése (2 db helyett 3 mérföldkő)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3486976" y="1381406"/>
            <a:ext cx="929390" cy="168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 flipV="1">
            <a:off x="5061825" y="1808366"/>
            <a:ext cx="1329128" cy="194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9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1454</Words>
  <Application>Microsoft Office PowerPoint</Application>
  <PresentationFormat>Szélesvásznú</PresentationFormat>
  <Paragraphs>191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Office-téma</vt:lpstr>
      <vt:lpstr>LEADER tájékoztató fórum </vt:lpstr>
      <vt:lpstr>Mikor szükséges változás bejelentés? </vt:lpstr>
      <vt:lpstr>VB elbírálásának főbb szempontjai </vt:lpstr>
      <vt:lpstr>Típusai és benyújtása </vt:lpstr>
      <vt:lpstr>Kifizetési igénylés keretében jelezhető változások </vt:lpstr>
      <vt:lpstr>Önálló VB-t igénylő változások </vt:lpstr>
      <vt:lpstr>Eljárásrendi határidők </vt:lpstr>
      <vt:lpstr>Kimentés </vt:lpstr>
      <vt:lpstr>Mérföldkő ütemezésre vonatkozó szabályok </vt:lpstr>
      <vt:lpstr>Műszaki tartalom változása</vt:lpstr>
      <vt:lpstr>Műszaki tartalom változása</vt:lpstr>
      <vt:lpstr>Műszaki tartalom változása</vt:lpstr>
      <vt:lpstr>Műszaki tartalom változása</vt:lpstr>
      <vt:lpstr>Műszaki tartalom változása</vt:lpstr>
      <vt:lpstr>Változás bejelentés keretében jelzett módosítás új támogató okirat kiadását igényli </vt:lpstr>
      <vt:lpstr>Költségvetésben bekövetkező változás –  költségátcsoportosítás </vt:lpstr>
      <vt:lpstr>Költségátcsoportosítás jóváhagyásának alapelvei </vt:lpstr>
      <vt:lpstr>Kérdések  </vt:lpstr>
      <vt:lpstr>Kérdések</vt:lpstr>
      <vt:lpstr>Kérdések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User</dc:creator>
  <cp:lastModifiedBy>User</cp:lastModifiedBy>
  <cp:revision>38</cp:revision>
  <dcterms:created xsi:type="dcterms:W3CDTF">2020-05-31T13:30:01Z</dcterms:created>
  <dcterms:modified xsi:type="dcterms:W3CDTF">2020-06-29T15:43:17Z</dcterms:modified>
</cp:coreProperties>
</file>